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4"/>
  </p:notesMasterIdLst>
  <p:sldIdLst>
    <p:sldId id="356" r:id="rId5"/>
    <p:sldId id="360" r:id="rId6"/>
    <p:sldId id="384" r:id="rId7"/>
    <p:sldId id="358" r:id="rId8"/>
    <p:sldId id="359" r:id="rId9"/>
    <p:sldId id="361" r:id="rId10"/>
    <p:sldId id="362" r:id="rId11"/>
    <p:sldId id="363" r:id="rId12"/>
    <p:sldId id="366" r:id="rId13"/>
    <p:sldId id="367" r:id="rId14"/>
    <p:sldId id="368" r:id="rId15"/>
    <p:sldId id="370" r:id="rId16"/>
    <p:sldId id="371" r:id="rId17"/>
    <p:sldId id="372" r:id="rId18"/>
    <p:sldId id="373" r:id="rId19"/>
    <p:sldId id="374" r:id="rId20"/>
    <p:sldId id="376" r:id="rId21"/>
    <p:sldId id="377" r:id="rId22"/>
    <p:sldId id="378" r:id="rId23"/>
    <p:sldId id="381" r:id="rId24"/>
    <p:sldId id="380" r:id="rId25"/>
    <p:sldId id="382" r:id="rId26"/>
    <p:sldId id="385" r:id="rId27"/>
    <p:sldId id="383" r:id="rId28"/>
    <p:sldId id="364" r:id="rId29"/>
    <p:sldId id="365" r:id="rId30"/>
    <p:sldId id="369" r:id="rId31"/>
    <p:sldId id="375" r:id="rId32"/>
    <p:sldId id="3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34" autoAdjust="0"/>
  </p:normalViewPr>
  <p:slideViewPr>
    <p:cSldViewPr snapToGrid="0">
      <p:cViewPr varScale="1">
        <p:scale>
          <a:sx n="86" d="100"/>
          <a:sy n="86" d="100"/>
        </p:scale>
        <p:origin x="470" y="77"/>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2/6/2023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2/6/2023</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2/6/2023</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9.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no.wikipedia.org/wiki/Himejiborgen" TargetMode="External"/><Relationship Id="rId2" Type="http://schemas.openxmlformats.org/officeDocument/2006/relationships/hyperlink" Target="https://app.milanote.com/1Pl1PQ1VcbM751?p=LbhMbV2OuzM" TargetMode="External"/><Relationship Id="rId1" Type="http://schemas.openxmlformats.org/officeDocument/2006/relationships/slideLayout" Target="../slideLayouts/slideLayout2.xml"/><Relationship Id="rId6" Type="http://schemas.openxmlformats.org/officeDocument/2006/relationships/hyperlink" Target="https://ychef.files.bbci.co.uk/976x549/p02ls7ym.jpg" TargetMode="External"/><Relationship Id="rId5" Type="http://schemas.openxmlformats.org/officeDocument/2006/relationships/hyperlink" Target="https://www.dezeen.com/2018/05/31/architecture-akihisa-hirata-tokyo-stacks-concrete-boxes-tree-ness-house/" TargetMode="External"/><Relationship Id="rId4" Type="http://schemas.openxmlformats.org/officeDocument/2006/relationships/hyperlink" Target="https://www.historytoday.com/archive/japanese-castle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gematsu.com/2022/10/stranger-of-paradise-final-fantasy-origin-dlc-wanderer-of-the-rift-launch-trailer-details-and-screenshots" TargetMode="External"/><Relationship Id="rId2" Type="http://schemas.openxmlformats.org/officeDocument/2006/relationships/hyperlink" Target="https://en.wikipedia.org/wiki/Samurai" TargetMode="External"/><Relationship Id="rId1" Type="http://schemas.openxmlformats.org/officeDocument/2006/relationships/slideLayout" Target="../slideLayouts/slideLayout2.xml"/><Relationship Id="rId6" Type="http://schemas.openxmlformats.org/officeDocument/2006/relationships/hyperlink" Target="https://criticalrole.fandom.com/wiki/Gate_stone" TargetMode="External"/><Relationship Id="rId5" Type="http://schemas.openxmlformats.org/officeDocument/2006/relationships/hyperlink" Target="https://www.ancient-origins.net/artifacts-ancient-technology/samurai-weapons-0010730" TargetMode="External"/><Relationship Id="rId4" Type="http://schemas.openxmlformats.org/officeDocument/2006/relationships/hyperlink" Target="https://www.wsj.com/articles/fortress-becomes-japans-biggest-private-apartment-landlord-with-1-billion-bet-1156085560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japantimes.co.jp/wp-content/uploads/2016/06/p9-hadfield-twisted-20160623.jpg" TargetMode="External"/><Relationship Id="rId2" Type="http://schemas.openxmlformats.org/officeDocument/2006/relationships/hyperlink" Target="https://www.stronghold-nation.com/history/ref/japanese-naginata-spear" TargetMode="External"/><Relationship Id="rId1" Type="http://schemas.openxmlformats.org/officeDocument/2006/relationships/slideLayout" Target="../slideLayouts/slideLayout2.xml"/><Relationship Id="rId6" Type="http://schemas.openxmlformats.org/officeDocument/2006/relationships/hyperlink" Target="https://www.dmarge.com/wp-content/uploads/2021/02/toyota-century-feature.jpg" TargetMode="External"/><Relationship Id="rId5" Type="http://schemas.openxmlformats.org/officeDocument/2006/relationships/hyperlink" Target="https://www.yakuzastore.com/amp-baseball-bat/accessoires/diverses/a-9914/" TargetMode="External"/><Relationship Id="rId4" Type="http://schemas.openxmlformats.org/officeDocument/2006/relationships/hyperlink" Target="https://cdn.britannica.com/96/176196-050-EFC5E6A6/Glock-pistol.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japan-guide.com/g18/rugbyworldcup_1807.gif" TargetMode="External"/><Relationship Id="rId7" Type="http://schemas.openxmlformats.org/officeDocument/2006/relationships/hyperlink" Target="https://i.pinimg.com/236x/14/a5/8b/14a58b4cf74cd5eb5b1f0863a186ab67--scifi-robot-factory.jpg" TargetMode="External"/><Relationship Id="rId2" Type="http://schemas.openxmlformats.org/officeDocument/2006/relationships/hyperlink" Target="https://i.pinimg.com/originals/44/52/90/4452907bd8b8380520837f96f09c1ba5.jpg" TargetMode="External"/><Relationship Id="rId1" Type="http://schemas.openxmlformats.org/officeDocument/2006/relationships/slideLayout" Target="../slideLayouts/slideLayout2.xml"/><Relationship Id="rId6" Type="http://schemas.openxmlformats.org/officeDocument/2006/relationships/hyperlink" Target="https://api.warrobots.net/storage/content/pictures/297/content_invader.jpg" TargetMode="External"/><Relationship Id="rId5" Type="http://schemas.openxmlformats.org/officeDocument/2006/relationships/hyperlink" Target="https://i.pinimg.com/originals/8a/02/bb/8a02bbd709436aa07be2c4c1e732db28.jpg" TargetMode="External"/><Relationship Id="rId4" Type="http://schemas.openxmlformats.org/officeDocument/2006/relationships/hyperlink" Target="https://assets.weforum.org/article/image/responsive_big_webp_3njKlgxuIgM1RPriBxovvZa2lsoUiW1fmg5X0bteJo8.web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pngitem.com/middle/xxTTob_war-robots-guns-hd-png-download/" TargetMode="External"/><Relationship Id="rId2" Type="http://schemas.openxmlformats.org/officeDocument/2006/relationships/hyperlink" Target="https://www.pngitem.com/pimgs/m/162-1625645_transparent-laser-sprite-laser-beam-sprite-png-png.png" TargetMode="External"/><Relationship Id="rId1" Type="http://schemas.openxmlformats.org/officeDocument/2006/relationships/slideLayout" Target="../slideLayouts/slideLayout2.xml"/><Relationship Id="rId5" Type="http://schemas.openxmlformats.org/officeDocument/2006/relationships/hyperlink" Target="https://gamerant.com/how-isekai-genre-became-so-popular/#:~:text=People%20love%20to%20be%20transported,world%20with%20a%20fresh%20perspective" TargetMode="External"/><Relationship Id="rId4" Type="http://schemas.openxmlformats.org/officeDocument/2006/relationships/hyperlink" Target="https://app.milanote.com/1PlFPz1OSjL53c?p=IwRdG5jOGy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10217164" cy="3566160"/>
          </a:xfrm>
        </p:spPr>
        <p:txBody>
          <a:bodyPr anchor="b">
            <a:normAutofit/>
          </a:bodyPr>
          <a:lstStyle/>
          <a:p>
            <a:r>
              <a:rPr lang="en-US" sz="6000" dirty="0"/>
              <a:t>Game Design Assignment 2.1</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100051" y="4645152"/>
            <a:ext cx="10058400" cy="1585700"/>
          </a:xfrm>
        </p:spPr>
        <p:txBody>
          <a:bodyPr>
            <a:normAutofit/>
          </a:bodyPr>
          <a:lstStyle/>
          <a:p>
            <a:r>
              <a:rPr lang="en-US" dirty="0"/>
              <a:t>Tan Yan Jun</a:t>
            </a:r>
          </a:p>
          <a:p>
            <a:r>
              <a:rPr lang="en-US" dirty="0"/>
              <a:t>2004912H P01</a:t>
            </a:r>
          </a:p>
        </p:txBody>
      </p:sp>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I</a:t>
            </a:r>
            <a:r>
              <a:rPr lang="en-SG" sz="2400" b="1" dirty="0" err="1">
                <a:solidFill>
                  <a:srgbClr val="323B4A"/>
                </a:solidFill>
                <a:latin typeface="+mn-lt"/>
              </a:rPr>
              <a:t>zzuka</a:t>
            </a:r>
            <a:r>
              <a:rPr lang="en-SG" sz="2400" b="1" dirty="0">
                <a:solidFill>
                  <a:srgbClr val="323B4A"/>
                </a:solidFill>
                <a:latin typeface="+mn-lt"/>
              </a:rPr>
              <a:t> Village(Enemies)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4199294" y="1461351"/>
            <a:ext cx="2426357" cy="4031873"/>
          </a:xfrm>
          <a:prstGeom prst="rect">
            <a:avLst/>
          </a:prstGeom>
          <a:noFill/>
        </p:spPr>
        <p:txBody>
          <a:bodyPr wrap="square">
            <a:spAutoFit/>
          </a:bodyPr>
          <a:lstStyle/>
          <a:p>
            <a:pPr>
              <a:buClr>
                <a:schemeClr val="tx1"/>
              </a:buClr>
            </a:pPr>
            <a:r>
              <a:rPr lang="en-SG" sz="2000" i="0" dirty="0" err="1">
                <a:effectLst/>
                <a:latin typeface="+mn-lt"/>
              </a:rPr>
              <a:t>Izzuka</a:t>
            </a:r>
            <a:r>
              <a:rPr lang="en-SG" sz="2000" i="0" dirty="0">
                <a:effectLst/>
                <a:latin typeface="+mn-lt"/>
              </a:rPr>
              <a:t> village will also feature Japanese soldier dressed like a samurai for the enemies</a:t>
            </a:r>
            <a:r>
              <a:rPr lang="en-SG" sz="2000" dirty="0"/>
              <a:t>. However, their sword skill is better so the player will need to level up themselves.</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3074" name="Picture 2" descr="Samurai - Wikipedia">
            <a:extLst>
              <a:ext uri="{FF2B5EF4-FFF2-40B4-BE49-F238E27FC236}">
                <a16:creationId xmlns:a16="http://schemas.microsoft.com/office/drawing/2014/main" id="{DF4BC372-1DC7-E2E4-8575-62ECB4E7A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535996"/>
            <a:ext cx="3608355" cy="4727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646331"/>
          </a:xfrm>
          <a:prstGeom prst="rect">
            <a:avLst/>
          </a:prstGeom>
          <a:noFill/>
        </p:spPr>
        <p:txBody>
          <a:bodyPr wrap="square">
            <a:spAutoFit/>
          </a:bodyPr>
          <a:lstStyle/>
          <a:p>
            <a:pPr algn="just">
              <a:buClr>
                <a:schemeClr val="tx1"/>
              </a:buClr>
            </a:pPr>
            <a:r>
              <a:rPr lang="en-US" dirty="0"/>
              <a:t>A</a:t>
            </a:r>
            <a:r>
              <a:rPr lang="en-SG" dirty="0" err="1"/>
              <a:t>lpha’s</a:t>
            </a:r>
            <a:r>
              <a:rPr lang="en-SG" dirty="0"/>
              <a:t> 16</a:t>
            </a:r>
            <a:r>
              <a:rPr lang="en-SG" baseline="30000" dirty="0"/>
              <a:t>th</a:t>
            </a:r>
            <a:r>
              <a:rPr lang="en-SG" dirty="0"/>
              <a:t> century</a:t>
            </a:r>
          </a:p>
          <a:p>
            <a:pPr algn="just">
              <a:buClr>
                <a:schemeClr val="tx1"/>
              </a:buClr>
            </a:pPr>
            <a:r>
              <a:rPr lang="en-SG" dirty="0"/>
              <a:t>Japanese </a:t>
            </a:r>
            <a:r>
              <a:rPr lang="en-SG" dirty="0" err="1"/>
              <a:t>soilder</a:t>
            </a:r>
            <a:r>
              <a:rPr lang="en-SG" dirty="0"/>
              <a:t> </a:t>
            </a:r>
            <a:endParaRPr lang="en-SG" sz="1800" i="0" dirty="0">
              <a:effectLst/>
              <a:latin typeface="+mn-lt"/>
            </a:endParaRPr>
          </a:p>
        </p:txBody>
      </p:sp>
      <p:pic>
        <p:nvPicPr>
          <p:cNvPr id="3076" name="Picture 4" descr="Antique Japanese daishō, the traditional pairing of two Japanese weapons which were the symbol of the samurai, showing the traditional Japanese sword cases (koshirae) and the difference in size between the katana (bottom) and the smaller wakizashi (top).  ">
            <a:extLst>
              <a:ext uri="{FF2B5EF4-FFF2-40B4-BE49-F238E27FC236}">
                <a16:creationId xmlns:a16="http://schemas.microsoft.com/office/drawing/2014/main" id="{70B534A5-BD0B-A99F-3A8B-C568F7721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4439996"/>
            <a:ext cx="3962010" cy="1823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55A03F-E37A-7A2B-84BD-05C333E23165}"/>
              </a:ext>
            </a:extLst>
          </p:cNvPr>
          <p:cNvSpPr txBox="1"/>
          <p:nvPr/>
        </p:nvSpPr>
        <p:spPr>
          <a:xfrm>
            <a:off x="7639050" y="3870609"/>
            <a:ext cx="3962010" cy="1138773"/>
          </a:xfrm>
          <a:prstGeom prst="rect">
            <a:avLst/>
          </a:prstGeom>
          <a:noFill/>
        </p:spPr>
        <p:txBody>
          <a:bodyPr wrap="square">
            <a:spAutoFit/>
          </a:bodyPr>
          <a:lstStyle/>
          <a:p>
            <a:pPr algn="just">
              <a:buClr>
                <a:schemeClr val="tx1"/>
              </a:buClr>
            </a:pPr>
            <a:r>
              <a:rPr lang="en-SG" sz="1600" i="0" dirty="0">
                <a:effectLst/>
                <a:latin typeface="+mn-lt"/>
              </a:rPr>
              <a:t>However, the enemies in the village only hold katana sword</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Tree>
    <p:extLst>
      <p:ext uri="{BB962C8B-B14F-4D97-AF65-F5344CB8AC3E}">
        <p14:creationId xmlns:p14="http://schemas.microsoft.com/office/powerpoint/2010/main" val="182529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I</a:t>
            </a:r>
            <a:r>
              <a:rPr lang="en-SG" sz="2400" b="1" dirty="0" err="1">
                <a:solidFill>
                  <a:srgbClr val="323B4A"/>
                </a:solidFill>
                <a:latin typeface="+mn-lt"/>
              </a:rPr>
              <a:t>zzuka</a:t>
            </a:r>
            <a:r>
              <a:rPr lang="en-SG" sz="2400" b="1" dirty="0">
                <a:solidFill>
                  <a:srgbClr val="323B4A"/>
                </a:solidFill>
                <a:latin typeface="+mn-lt"/>
              </a:rPr>
              <a:t> Village(Boss)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3839530" y="1449362"/>
            <a:ext cx="2426357" cy="2308324"/>
          </a:xfrm>
          <a:prstGeom prst="rect">
            <a:avLst/>
          </a:prstGeom>
          <a:noFill/>
        </p:spPr>
        <p:txBody>
          <a:bodyPr wrap="square">
            <a:spAutoFit/>
          </a:bodyPr>
          <a:lstStyle/>
          <a:p>
            <a:pPr>
              <a:buClr>
                <a:schemeClr val="tx1"/>
              </a:buClr>
            </a:pPr>
            <a:r>
              <a:rPr lang="en-SG" sz="2000" dirty="0"/>
              <a:t>Wanderer Alpha will also be dress as samurai but with stronger health ,amour and weapon</a:t>
            </a:r>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369332"/>
          </a:xfrm>
          <a:prstGeom prst="rect">
            <a:avLst/>
          </a:prstGeom>
          <a:noFill/>
        </p:spPr>
        <p:txBody>
          <a:bodyPr wrap="square">
            <a:spAutoFit/>
          </a:bodyPr>
          <a:lstStyle/>
          <a:p>
            <a:pPr algn="just">
              <a:buClr>
                <a:schemeClr val="tx1"/>
              </a:buClr>
            </a:pPr>
            <a:r>
              <a:rPr lang="en-US" dirty="0"/>
              <a:t>Wanderer Alpha</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7649852" y="3280632"/>
            <a:ext cx="3962010" cy="954107"/>
          </a:xfrm>
          <a:prstGeom prst="rect">
            <a:avLst/>
          </a:prstGeom>
          <a:noFill/>
        </p:spPr>
        <p:txBody>
          <a:bodyPr wrap="square">
            <a:spAutoFit/>
          </a:bodyPr>
          <a:lstStyle/>
          <a:p>
            <a:pPr marL="0" indent="0" algn="just">
              <a:buClr>
                <a:schemeClr val="tx1"/>
              </a:buClr>
              <a:buNone/>
            </a:pPr>
            <a:r>
              <a:rPr lang="en-US" sz="2000" dirty="0"/>
              <a:t>Japanese naginata spear</a:t>
            </a:r>
            <a:endParaRPr lang="en-SG" sz="2000" i="0" dirty="0">
              <a:effectLst/>
              <a:latin typeface="+mn-lt"/>
            </a:endParaRPr>
          </a:p>
          <a:p>
            <a:pPr marL="171450" indent="-171450">
              <a:buClr>
                <a:schemeClr val="tx1"/>
              </a:buClr>
              <a:buFont typeface="Arial" panose="020B0604020202020204" pitchFamily="34" charset="0"/>
              <a:buChar char="•"/>
            </a:pPr>
            <a:endParaRPr lang="en-SG" sz="1200" b="1"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5122" name="Picture 2">
            <a:extLst>
              <a:ext uri="{FF2B5EF4-FFF2-40B4-BE49-F238E27FC236}">
                <a16:creationId xmlns:a16="http://schemas.microsoft.com/office/drawing/2014/main" id="{685ADF4F-6651-DA31-76C8-6182E1ED3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5" y="1266084"/>
            <a:ext cx="2750717" cy="44323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1EC681A-F1FA-1269-4DF3-040D113F1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845" y="3757686"/>
            <a:ext cx="3740025" cy="249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Prince </a:t>
            </a:r>
            <a:r>
              <a:rPr lang="en-US" sz="2400" b="1" dirty="0" err="1">
                <a:solidFill>
                  <a:srgbClr val="323B4A"/>
                </a:solidFill>
                <a:latin typeface="+mn-lt"/>
              </a:rPr>
              <a:t>Anzu</a:t>
            </a:r>
            <a:r>
              <a:rPr lang="en-US" sz="2400" b="1" dirty="0">
                <a:solidFill>
                  <a:srgbClr val="323B4A"/>
                </a:solidFill>
                <a:latin typeface="+mn-lt"/>
              </a:rPr>
              <a:t>(Player) in </a:t>
            </a:r>
            <a:r>
              <a:rPr lang="en-US" sz="2400" b="1" dirty="0" err="1">
                <a:solidFill>
                  <a:srgbClr val="323B4A"/>
                </a:solidFill>
                <a:latin typeface="+mn-lt"/>
              </a:rPr>
              <a:t>Izzuka</a:t>
            </a:r>
            <a:r>
              <a:rPr lang="en-US" sz="2400" b="1" dirty="0">
                <a:solidFill>
                  <a:srgbClr val="323B4A"/>
                </a:solidFill>
                <a:latin typeface="+mn-lt"/>
              </a:rPr>
              <a:t> </a:t>
            </a:r>
            <a:r>
              <a:rPr lang="en-US" sz="2400" b="1" dirty="0" err="1">
                <a:solidFill>
                  <a:srgbClr val="323B4A"/>
                </a:solidFill>
                <a:latin typeface="+mn-lt"/>
              </a:rPr>
              <a:t>Sekai</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3496671" y="1258997"/>
            <a:ext cx="2426357" cy="1384995"/>
          </a:xfrm>
          <a:prstGeom prst="rect">
            <a:avLst/>
          </a:prstGeom>
          <a:noFill/>
        </p:spPr>
        <p:txBody>
          <a:bodyPr wrap="square">
            <a:spAutoFit/>
          </a:bodyPr>
          <a:lstStyle/>
          <a:p>
            <a:pPr>
              <a:buClr>
                <a:schemeClr val="tx1"/>
              </a:buClr>
            </a:pPr>
            <a:r>
              <a:rPr lang="en-SG" sz="2000" dirty="0"/>
              <a:t>Prince </a:t>
            </a:r>
            <a:r>
              <a:rPr lang="en-SG" sz="2000" dirty="0" err="1"/>
              <a:t>Anzu</a:t>
            </a:r>
            <a:r>
              <a:rPr lang="en-SG" sz="2000" dirty="0"/>
              <a:t> feature orange kimono  </a:t>
            </a:r>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369332"/>
          </a:xfrm>
          <a:prstGeom prst="rect">
            <a:avLst/>
          </a:prstGeom>
          <a:noFill/>
        </p:spPr>
        <p:txBody>
          <a:bodyPr wrap="square">
            <a:spAutoFit/>
          </a:bodyPr>
          <a:lstStyle/>
          <a:p>
            <a:pPr algn="just">
              <a:buClr>
                <a:schemeClr val="tx1"/>
              </a:buClr>
            </a:pPr>
            <a:r>
              <a:rPr lang="en-US" dirty="0"/>
              <a:t>Prince </a:t>
            </a:r>
            <a:r>
              <a:rPr lang="en-US" dirty="0" err="1"/>
              <a:t>Anzu</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6508331" y="3097664"/>
            <a:ext cx="5103531" cy="1261884"/>
          </a:xfrm>
          <a:prstGeom prst="rect">
            <a:avLst/>
          </a:prstGeom>
          <a:noFill/>
        </p:spPr>
        <p:txBody>
          <a:bodyPr wrap="square">
            <a:spAutoFit/>
          </a:bodyPr>
          <a:lstStyle/>
          <a:p>
            <a:pPr algn="just">
              <a:buClr>
                <a:schemeClr val="tx1"/>
              </a:buClr>
            </a:pPr>
            <a:r>
              <a:rPr lang="en-SG" sz="2000" i="0" dirty="0">
                <a:effectLst/>
                <a:latin typeface="+mn-lt"/>
              </a:rPr>
              <a:t>The weapon hold for this dimension is his sword </a:t>
            </a:r>
            <a:endParaRPr lang="en-SG" sz="20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7170" name="Picture 2" descr="Prince Shotoku">
            <a:extLst>
              <a:ext uri="{FF2B5EF4-FFF2-40B4-BE49-F238E27FC236}">
                <a16:creationId xmlns:a16="http://schemas.microsoft.com/office/drawing/2014/main" id="{80AE0518-E76E-DC78-663E-E809B86F1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1" y="1258997"/>
            <a:ext cx="2794491" cy="4404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ntique Japanese daishō, the traditional pairing of two Japanese weapons which were the symbol of the samurai, showing the traditional Japanese sword cases (koshirae) and the difference in size between the katana (bottom) and the smaller wakizashi (top).  ">
            <a:extLst>
              <a:ext uri="{FF2B5EF4-FFF2-40B4-BE49-F238E27FC236}">
                <a16:creationId xmlns:a16="http://schemas.microsoft.com/office/drawing/2014/main" id="{BE1F1F75-A1F2-C7DA-11EF-945314496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331" y="3855380"/>
            <a:ext cx="5103531" cy="234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1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RAME | This Japanese house is like a real-life version of Snakes and  Ladders">
            <a:extLst>
              <a:ext uri="{FF2B5EF4-FFF2-40B4-BE49-F238E27FC236}">
                <a16:creationId xmlns:a16="http://schemas.microsoft.com/office/drawing/2014/main" id="{68385218-47E1-91C9-6B66-189148212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771" y="669732"/>
            <a:ext cx="4481804" cy="29878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3694922" y="167951"/>
            <a:ext cx="4582383" cy="435651"/>
          </a:xfrm>
        </p:spPr>
        <p:txBody>
          <a:bodyPr/>
          <a:lstStyle/>
          <a:p>
            <a:pPr algn="ctr"/>
            <a:r>
              <a:rPr lang="en-SG" sz="2400" b="1" dirty="0">
                <a:solidFill>
                  <a:srgbClr val="323B4A"/>
                </a:solidFill>
                <a:latin typeface="+mn-lt"/>
              </a:rPr>
              <a:t>Breakdown of Modern </a:t>
            </a:r>
            <a:r>
              <a:rPr lang="en-SG" sz="2400" b="1" dirty="0" err="1">
                <a:solidFill>
                  <a:srgbClr val="323B4A"/>
                </a:solidFill>
                <a:latin typeface="+mn-lt"/>
              </a:rPr>
              <a:t>Sekai</a:t>
            </a:r>
            <a:endParaRPr lang="en-SG" sz="2400" b="1" dirty="0">
              <a:latin typeface="+mn-lt"/>
            </a:endParaRPr>
          </a:p>
        </p:txBody>
      </p:sp>
      <p:sp>
        <p:nvSpPr>
          <p:cNvPr id="6" name="TextBox 5">
            <a:extLst>
              <a:ext uri="{FF2B5EF4-FFF2-40B4-BE49-F238E27FC236}">
                <a16:creationId xmlns:a16="http://schemas.microsoft.com/office/drawing/2014/main" id="{5AB1CCB2-6352-D24C-0BF8-C51ECF6A20ED}"/>
              </a:ext>
            </a:extLst>
          </p:cNvPr>
          <p:cNvSpPr txBox="1"/>
          <p:nvPr/>
        </p:nvSpPr>
        <p:spPr>
          <a:xfrm>
            <a:off x="590940" y="678615"/>
            <a:ext cx="3339832" cy="738664"/>
          </a:xfrm>
          <a:prstGeom prst="rect">
            <a:avLst/>
          </a:prstGeom>
          <a:noFill/>
        </p:spPr>
        <p:txBody>
          <a:bodyPr wrap="square">
            <a:spAutoFit/>
          </a:bodyPr>
          <a:lstStyle/>
          <a:p>
            <a:pPr algn="r">
              <a:buClr>
                <a:schemeClr val="tx1"/>
              </a:buClr>
            </a:pPr>
            <a:r>
              <a:rPr lang="en-SG" sz="1400" i="0" dirty="0">
                <a:effectLst/>
                <a:latin typeface="+mn-lt"/>
              </a:rPr>
              <a:t>Modern </a:t>
            </a:r>
            <a:r>
              <a:rPr lang="en-SG" sz="1400" i="0" dirty="0" err="1">
                <a:effectLst/>
                <a:latin typeface="+mn-lt"/>
              </a:rPr>
              <a:t>Sekai</a:t>
            </a:r>
            <a:r>
              <a:rPr lang="en-SG" sz="1400" i="0" dirty="0">
                <a:effectLst/>
                <a:latin typeface="+mn-lt"/>
              </a:rPr>
              <a:t> is full of cities at the back and apartment where people live at the front. </a:t>
            </a:r>
            <a:endParaRPr lang="en-SG" sz="1400" dirty="0"/>
          </a:p>
        </p:txBody>
      </p:sp>
      <p:sp>
        <p:nvSpPr>
          <p:cNvPr id="7" name="TextBox 6">
            <a:extLst>
              <a:ext uri="{FF2B5EF4-FFF2-40B4-BE49-F238E27FC236}">
                <a16:creationId xmlns:a16="http://schemas.microsoft.com/office/drawing/2014/main" id="{EAA1EEDA-6BEA-3A96-6212-BBFF1B7C39E4}"/>
              </a:ext>
            </a:extLst>
          </p:cNvPr>
          <p:cNvSpPr txBox="1"/>
          <p:nvPr/>
        </p:nvSpPr>
        <p:spPr>
          <a:xfrm>
            <a:off x="8536443" y="3198168"/>
            <a:ext cx="2697613" cy="461665"/>
          </a:xfrm>
          <a:prstGeom prst="rect">
            <a:avLst/>
          </a:prstGeom>
          <a:noFill/>
        </p:spPr>
        <p:txBody>
          <a:bodyPr wrap="square">
            <a:spAutoFit/>
          </a:bodyPr>
          <a:lstStyle/>
          <a:p>
            <a:pPr algn="ctr">
              <a:buClr>
                <a:schemeClr val="tx1"/>
              </a:buClr>
            </a:pPr>
            <a:r>
              <a:rPr lang="en-SG" sz="2400" b="1" dirty="0">
                <a:solidFill>
                  <a:srgbClr val="323B4A"/>
                </a:solidFill>
                <a:latin typeface="+mn-lt"/>
              </a:rPr>
              <a:t>Apartment Area</a:t>
            </a:r>
            <a:endParaRPr lang="en-SG" sz="2400" dirty="0"/>
          </a:p>
        </p:txBody>
      </p:sp>
      <p:cxnSp>
        <p:nvCxnSpPr>
          <p:cNvPr id="9" name="Straight Arrow Connector 8">
            <a:extLst>
              <a:ext uri="{FF2B5EF4-FFF2-40B4-BE49-F238E27FC236}">
                <a16:creationId xmlns:a16="http://schemas.microsoft.com/office/drawing/2014/main" id="{6B4D1BEB-0FAE-5304-C422-A3F722CA0B5B}"/>
              </a:ext>
            </a:extLst>
          </p:cNvPr>
          <p:cNvCxnSpPr>
            <a:cxnSpLocks/>
            <a:stCxn id="17" idx="6"/>
            <a:endCxn id="7" idx="0"/>
          </p:cNvCxnSpPr>
          <p:nvPr/>
        </p:nvCxnSpPr>
        <p:spPr>
          <a:xfrm>
            <a:off x="8536444" y="2913395"/>
            <a:ext cx="1348806" cy="2847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79A1A03-F652-DC0B-1F9A-409C618BDF6E}"/>
              </a:ext>
            </a:extLst>
          </p:cNvPr>
          <p:cNvSpPr txBox="1"/>
          <p:nvPr/>
        </p:nvSpPr>
        <p:spPr>
          <a:xfrm>
            <a:off x="4042641" y="3608576"/>
            <a:ext cx="3825556" cy="830997"/>
          </a:xfrm>
          <a:prstGeom prst="rect">
            <a:avLst/>
          </a:prstGeom>
          <a:noFill/>
        </p:spPr>
        <p:txBody>
          <a:bodyPr wrap="square">
            <a:spAutoFit/>
          </a:bodyPr>
          <a:lstStyle/>
          <a:p>
            <a:pPr algn="just">
              <a:buClr>
                <a:schemeClr val="tx1"/>
              </a:buClr>
            </a:pPr>
            <a:r>
              <a:rPr lang="en-SG" sz="1200" i="0" dirty="0">
                <a:effectLst/>
                <a:latin typeface="+mn-lt"/>
              </a:rPr>
              <a:t>Modern </a:t>
            </a:r>
            <a:r>
              <a:rPr lang="en-SG" sz="1200" i="0" dirty="0" err="1">
                <a:effectLst/>
                <a:latin typeface="+mn-lt"/>
              </a:rPr>
              <a:t>Sekai</a:t>
            </a:r>
            <a:r>
              <a:rPr lang="en-SG" sz="1200" i="0" dirty="0">
                <a:effectLst/>
                <a:latin typeface="+mn-lt"/>
              </a:rPr>
              <a:t> also </a:t>
            </a:r>
            <a:r>
              <a:rPr lang="en-SG" sz="1200" dirty="0"/>
              <a:t>has 2 sub-theme, the prince, </a:t>
            </a:r>
            <a:r>
              <a:rPr lang="en-SG" sz="1200" dirty="0" err="1"/>
              <a:t>Anzu</a:t>
            </a:r>
            <a:r>
              <a:rPr lang="en-SG" sz="1200" dirty="0"/>
              <a:t> is teleported to the with a new ally from another dimension and progresses through with meeting more allies at the city area</a:t>
            </a:r>
          </a:p>
        </p:txBody>
      </p:sp>
      <p:cxnSp>
        <p:nvCxnSpPr>
          <p:cNvPr id="10" name="Straight Arrow Connector 9">
            <a:extLst>
              <a:ext uri="{FF2B5EF4-FFF2-40B4-BE49-F238E27FC236}">
                <a16:creationId xmlns:a16="http://schemas.microsoft.com/office/drawing/2014/main" id="{2E1E8F44-D0BF-D734-9A2F-A35659C56D9B}"/>
              </a:ext>
            </a:extLst>
          </p:cNvPr>
          <p:cNvCxnSpPr>
            <a:cxnSpLocks/>
            <a:stCxn id="14" idx="2"/>
          </p:cNvCxnSpPr>
          <p:nvPr/>
        </p:nvCxnSpPr>
        <p:spPr>
          <a:xfrm flipH="1">
            <a:off x="2034073" y="1887555"/>
            <a:ext cx="2867317" cy="1163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5C255E10-C180-7BC1-2BCE-2D951326423B}"/>
              </a:ext>
            </a:extLst>
          </p:cNvPr>
          <p:cNvSpPr/>
          <p:nvPr/>
        </p:nvSpPr>
        <p:spPr>
          <a:xfrm>
            <a:off x="4901390" y="1555830"/>
            <a:ext cx="1354355" cy="66344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7" name="Oval 16">
            <a:extLst>
              <a:ext uri="{FF2B5EF4-FFF2-40B4-BE49-F238E27FC236}">
                <a16:creationId xmlns:a16="http://schemas.microsoft.com/office/drawing/2014/main" id="{9080B645-7DCE-03B0-B643-6B3E02B02232}"/>
              </a:ext>
            </a:extLst>
          </p:cNvPr>
          <p:cNvSpPr/>
          <p:nvPr/>
        </p:nvSpPr>
        <p:spPr>
          <a:xfrm>
            <a:off x="3927284" y="2221305"/>
            <a:ext cx="4609160" cy="138417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0" name="Title 2">
            <a:extLst>
              <a:ext uri="{FF2B5EF4-FFF2-40B4-BE49-F238E27FC236}">
                <a16:creationId xmlns:a16="http://schemas.microsoft.com/office/drawing/2014/main" id="{383B4281-FFE1-9A08-60CA-D1E5FEE438BB}"/>
              </a:ext>
            </a:extLst>
          </p:cNvPr>
          <p:cNvSpPr txBox="1">
            <a:spLocks/>
          </p:cNvSpPr>
          <p:nvPr/>
        </p:nvSpPr>
        <p:spPr>
          <a:xfrm>
            <a:off x="867165" y="5012536"/>
            <a:ext cx="1802042" cy="435651"/>
          </a:xfrm>
          <a:prstGeom prst="rect">
            <a:avLst/>
          </a:prstGeom>
        </p:spPr>
        <p:txBody>
          <a:bodyPr vert="horz" lIns="91440" tIns="0" rIns="91440" bIns="0" rtlCol="0" anchor="b">
            <a:noAutofit/>
          </a:bodyPr>
          <a:lstStyle>
            <a:lvl1pPr algn="l" defTabSz="914400" rtl="0" eaLnBrk="1" latinLnBrk="0" hangingPunct="1">
              <a:lnSpc>
                <a:spcPct val="90000"/>
              </a:lnSpc>
              <a:spcBef>
                <a:spcPct val="0"/>
              </a:spcBef>
              <a:buNone/>
              <a:defRPr sz="3600" b="0" kern="1200" spc="-50" baseline="0">
                <a:solidFill>
                  <a:schemeClr val="tx1"/>
                </a:solidFill>
                <a:latin typeface="+mj-lt"/>
                <a:ea typeface="+mj-ea"/>
                <a:cs typeface="+mj-cs"/>
              </a:defRPr>
            </a:lvl1pPr>
          </a:lstStyle>
          <a:p>
            <a:pPr algn="ctr"/>
            <a:r>
              <a:rPr lang="en-US" sz="2400" b="1" dirty="0">
                <a:solidFill>
                  <a:srgbClr val="323B4A"/>
                </a:solidFill>
                <a:latin typeface="+mn-lt"/>
              </a:rPr>
              <a:t>C</a:t>
            </a:r>
            <a:r>
              <a:rPr lang="en-SG" sz="2400" b="1" dirty="0" err="1">
                <a:solidFill>
                  <a:srgbClr val="323B4A"/>
                </a:solidFill>
                <a:latin typeface="+mn-lt"/>
              </a:rPr>
              <a:t>ity</a:t>
            </a:r>
            <a:endParaRPr lang="en-SG" sz="2400" b="1" dirty="0">
              <a:latin typeface="+mn-lt"/>
            </a:endParaRPr>
          </a:p>
        </p:txBody>
      </p:sp>
      <p:pic>
        <p:nvPicPr>
          <p:cNvPr id="8194" name="Picture 2">
            <a:extLst>
              <a:ext uri="{FF2B5EF4-FFF2-40B4-BE49-F238E27FC236}">
                <a16:creationId xmlns:a16="http://schemas.microsoft.com/office/drawing/2014/main" id="{B100E5A9-BC59-2CAA-E332-8A8C4612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64" y="3595772"/>
            <a:ext cx="2172478" cy="21724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his is how Tokyo plans to become a sustainable city of the future | World  Economic Forum">
            <a:extLst>
              <a:ext uri="{FF2B5EF4-FFF2-40B4-BE49-F238E27FC236}">
                <a16:creationId xmlns:a16="http://schemas.microsoft.com/office/drawing/2014/main" id="{3D5A351A-A9C5-C2B9-8E9A-61741E87D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3" y="3051432"/>
            <a:ext cx="2964353" cy="19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04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Apartment Area</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4716089" y="1459442"/>
            <a:ext cx="6474920" cy="4585871"/>
          </a:xfrm>
          <a:prstGeom prst="rect">
            <a:avLst/>
          </a:prstGeom>
          <a:noFill/>
        </p:spPr>
        <p:txBody>
          <a:bodyPr wrap="square">
            <a:spAutoFit/>
          </a:bodyPr>
          <a:lstStyle/>
          <a:p>
            <a:pPr marL="171450" indent="-171450" algn="just">
              <a:buClr>
                <a:schemeClr val="tx1"/>
              </a:buClr>
              <a:buFont typeface="Arial" panose="020B0604020202020204" pitchFamily="34" charset="0"/>
              <a:buChar char="•"/>
            </a:pPr>
            <a:r>
              <a:rPr lang="en-SG" sz="1600" i="0" dirty="0">
                <a:effectLst/>
                <a:latin typeface="+mn-lt"/>
              </a:rPr>
              <a:t>The player is then teleported to the apartment where he sleep with the unknown ally, </a:t>
            </a:r>
            <a:r>
              <a:rPr lang="en-SG" sz="1600" i="0" dirty="0" err="1">
                <a:effectLst/>
                <a:latin typeface="+mn-lt"/>
              </a:rPr>
              <a:t>Rikorin</a:t>
            </a:r>
            <a:endParaRPr lang="en-SG" sz="1600" i="0" dirty="0">
              <a:effectLst/>
              <a:latin typeface="+mn-lt"/>
            </a:endParaRPr>
          </a:p>
          <a:p>
            <a:pPr marL="171450" indent="-171450" algn="just">
              <a:buClr>
                <a:schemeClr val="tx1"/>
              </a:buClr>
              <a:buFont typeface="Arial" panose="020B0604020202020204" pitchFamily="34" charset="0"/>
              <a:buChar char="•"/>
            </a:pPr>
            <a:r>
              <a:rPr lang="en-SG" sz="1600" dirty="0"/>
              <a:t>The player will also meet the God who is the creator of all dimension</a:t>
            </a:r>
          </a:p>
          <a:p>
            <a:pPr marL="171450" indent="-171450" algn="just">
              <a:buClr>
                <a:schemeClr val="tx1"/>
              </a:buClr>
              <a:buFont typeface="Arial" panose="020B0604020202020204" pitchFamily="34" charset="0"/>
              <a:buChar char="•"/>
            </a:pPr>
            <a:r>
              <a:rPr lang="en-SG" sz="1600" dirty="0"/>
              <a:t>The player will have no weapon to start with in this dimension since he is teleported without his weapon.</a:t>
            </a:r>
          </a:p>
          <a:p>
            <a:pPr marL="171450" indent="-171450" algn="just">
              <a:buClr>
                <a:schemeClr val="tx1"/>
              </a:buClr>
              <a:buFont typeface="Arial" panose="020B0604020202020204" pitchFamily="34" charset="0"/>
              <a:buChar char="•"/>
            </a:pPr>
            <a:r>
              <a:rPr lang="en-SG" sz="1600" dirty="0"/>
              <a:t>The God also hints to </a:t>
            </a:r>
            <a:r>
              <a:rPr lang="en-SG" sz="1600" dirty="0" err="1"/>
              <a:t>Anzu</a:t>
            </a:r>
            <a:r>
              <a:rPr lang="en-SG" sz="1600" dirty="0"/>
              <a:t> and </a:t>
            </a:r>
            <a:r>
              <a:rPr lang="en-SG" sz="1600" dirty="0" err="1"/>
              <a:t>Rikorin</a:t>
            </a:r>
            <a:r>
              <a:rPr lang="en-SG" sz="1600" dirty="0"/>
              <a:t> that the havoc caused by Wanderer Alpha is still ongoing and it is </a:t>
            </a:r>
            <a:r>
              <a:rPr lang="en-SG" sz="1600" dirty="0" err="1"/>
              <a:t>hapening</a:t>
            </a:r>
            <a:r>
              <a:rPr lang="en-SG" sz="1600" dirty="0"/>
              <a:t> in this same 21</a:t>
            </a:r>
            <a:r>
              <a:rPr lang="en-SG" sz="1600" baseline="30000" dirty="0"/>
              <a:t>st</a:t>
            </a:r>
            <a:r>
              <a:rPr lang="en-SG" sz="1600" dirty="0"/>
              <a:t> century dimension as </a:t>
            </a:r>
            <a:r>
              <a:rPr lang="en-SG" sz="1600" dirty="0" err="1"/>
              <a:t>Anzu</a:t>
            </a:r>
            <a:r>
              <a:rPr lang="en-SG" sz="1600" dirty="0"/>
              <a:t>.</a:t>
            </a:r>
          </a:p>
          <a:p>
            <a:pPr marL="171450" indent="-171450" algn="just">
              <a:buClr>
                <a:schemeClr val="tx1"/>
              </a:buClr>
              <a:buFont typeface="Arial" panose="020B0604020202020204" pitchFamily="34" charset="0"/>
              <a:buChar char="•"/>
            </a:pPr>
            <a:r>
              <a:rPr lang="en-SG" sz="1600" dirty="0"/>
              <a:t>As the exit the apartment, </a:t>
            </a:r>
            <a:r>
              <a:rPr lang="en-SG" sz="1600" dirty="0" err="1"/>
              <a:t>Anzu</a:t>
            </a:r>
            <a:r>
              <a:rPr lang="en-SG" sz="1600" dirty="0"/>
              <a:t> and </a:t>
            </a:r>
            <a:r>
              <a:rPr lang="en-SG" sz="1600" dirty="0" err="1"/>
              <a:t>Rkorin</a:t>
            </a:r>
            <a:r>
              <a:rPr lang="en-SG" sz="1600" dirty="0"/>
              <a:t> then saw a group of enemies causing trouble in the neighbourhood and in fact attack them from nowhere.</a:t>
            </a:r>
          </a:p>
          <a:p>
            <a:pPr marL="171450" indent="-171450" algn="just">
              <a:buClr>
                <a:schemeClr val="tx1"/>
              </a:buClr>
              <a:buFont typeface="Arial" panose="020B0604020202020204" pitchFamily="34" charset="0"/>
              <a:buChar char="•"/>
            </a:pPr>
            <a:r>
              <a:rPr lang="en-SG" sz="1600" dirty="0"/>
              <a:t>They will need to run away from the enemies and escape to the city area where they meet another new bunch of allies since they have no weapon to use before being killed by the enemies.</a:t>
            </a:r>
          </a:p>
          <a:p>
            <a:pPr algn="just">
              <a:buClr>
                <a:schemeClr val="tx1"/>
              </a:buCl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2" name="Picture 2">
            <a:extLst>
              <a:ext uri="{FF2B5EF4-FFF2-40B4-BE49-F238E27FC236}">
                <a16:creationId xmlns:a16="http://schemas.microsoft.com/office/drawing/2014/main" id="{ADF5178E-92B1-B756-1293-917672546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97" y="1459442"/>
            <a:ext cx="3355153" cy="33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73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Apartment Area</a:t>
            </a:r>
            <a:r>
              <a:rPr lang="en-SG" sz="2400" b="1" dirty="0">
                <a:solidFill>
                  <a:srgbClr val="323B4A"/>
                </a:solidFill>
                <a:latin typeface="+mn-lt"/>
              </a:rPr>
              <a:t>(Enemies)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553528" y="4692749"/>
            <a:ext cx="3953157" cy="1384995"/>
          </a:xfrm>
          <a:prstGeom prst="rect">
            <a:avLst/>
          </a:prstGeom>
          <a:noFill/>
        </p:spPr>
        <p:txBody>
          <a:bodyPr wrap="square">
            <a:spAutoFit/>
          </a:bodyPr>
          <a:lstStyle/>
          <a:p>
            <a:pPr algn="just">
              <a:buClr>
                <a:schemeClr val="tx1"/>
              </a:buClr>
            </a:pPr>
            <a:r>
              <a:rPr lang="en-SG" sz="1600" i="0" dirty="0">
                <a:effectLst/>
                <a:latin typeface="+mn-lt"/>
              </a:rPr>
              <a:t>This enemies feature a group of yakuza who is also part of Alpha</a:t>
            </a:r>
            <a:r>
              <a:rPr lang="en-SG" sz="1600" dirty="0"/>
              <a:t>’s troupe</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646331"/>
          </a:xfrm>
          <a:prstGeom prst="rect">
            <a:avLst/>
          </a:prstGeom>
          <a:noFill/>
        </p:spPr>
        <p:txBody>
          <a:bodyPr wrap="square">
            <a:spAutoFit/>
          </a:bodyPr>
          <a:lstStyle/>
          <a:p>
            <a:pPr algn="just">
              <a:buClr>
                <a:schemeClr val="tx1"/>
              </a:buClr>
            </a:pPr>
            <a:r>
              <a:rPr lang="en-US" dirty="0"/>
              <a:t>A</a:t>
            </a:r>
            <a:r>
              <a:rPr lang="en-SG" dirty="0" err="1"/>
              <a:t>lpha’s</a:t>
            </a:r>
            <a:r>
              <a:rPr lang="en-SG" dirty="0"/>
              <a:t> 21</a:t>
            </a:r>
            <a:r>
              <a:rPr lang="en-SG" baseline="30000" dirty="0"/>
              <a:t>st</a:t>
            </a:r>
            <a:r>
              <a:rPr lang="en-SG" dirty="0"/>
              <a:t> century</a:t>
            </a:r>
          </a:p>
          <a:p>
            <a:pPr algn="just">
              <a:buClr>
                <a:schemeClr val="tx1"/>
              </a:buClr>
            </a:pPr>
            <a:r>
              <a:rPr lang="en-SG" dirty="0"/>
              <a:t>yakuza</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6396037" y="4141197"/>
            <a:ext cx="5795963" cy="892552"/>
          </a:xfrm>
          <a:prstGeom prst="rect">
            <a:avLst/>
          </a:prstGeom>
          <a:noFill/>
        </p:spPr>
        <p:txBody>
          <a:bodyPr wrap="square">
            <a:spAutoFit/>
          </a:bodyPr>
          <a:lstStyle/>
          <a:p>
            <a:pPr algn="just">
              <a:buClr>
                <a:schemeClr val="tx1"/>
              </a:buClr>
            </a:pPr>
            <a:r>
              <a:rPr lang="en-SG" sz="1600" i="0" dirty="0">
                <a:effectLst/>
                <a:latin typeface="+mn-lt"/>
              </a:rPr>
              <a:t>Enemies will hold gun and </a:t>
            </a:r>
            <a:r>
              <a:rPr lang="en-SG" sz="1600" dirty="0"/>
              <a:t>baseball bat as weapon</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9218" name="Picture 2" descr="Twisted Justice': Gangster black comedy is a shade off | The Japan Times">
            <a:extLst>
              <a:ext uri="{FF2B5EF4-FFF2-40B4-BE49-F238E27FC236}">
                <a16:creationId xmlns:a16="http://schemas.microsoft.com/office/drawing/2014/main" id="{AD431404-2F91-119E-A9FA-41FA45339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532834"/>
            <a:ext cx="4742420" cy="31630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mall arm | Types, Descriptions, History, &amp; Facts | Britannica">
            <a:extLst>
              <a:ext uri="{FF2B5EF4-FFF2-40B4-BE49-F238E27FC236}">
                <a16:creationId xmlns:a16="http://schemas.microsoft.com/office/drawing/2014/main" id="{CA2DDB0D-AE89-A5FB-762F-205F198E4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97" y="4424582"/>
            <a:ext cx="2552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mp Baseballschläger">
            <a:extLst>
              <a:ext uri="{FF2B5EF4-FFF2-40B4-BE49-F238E27FC236}">
                <a16:creationId xmlns:a16="http://schemas.microsoft.com/office/drawing/2014/main" id="{4716EC4C-CABA-54A9-68BD-115A79A43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0693" y="4402760"/>
            <a:ext cx="1812522" cy="181252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B7A5A00A-A0A8-34D5-4160-1A67017B1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649" y="1356658"/>
            <a:ext cx="3586065" cy="23907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91E39A3-717C-B999-E244-6DB8F53593FF}"/>
              </a:ext>
            </a:extLst>
          </p:cNvPr>
          <p:cNvSpPr txBox="1"/>
          <p:nvPr/>
        </p:nvSpPr>
        <p:spPr>
          <a:xfrm>
            <a:off x="6165882" y="748092"/>
            <a:ext cx="5795963" cy="1138773"/>
          </a:xfrm>
          <a:prstGeom prst="rect">
            <a:avLst/>
          </a:prstGeom>
          <a:noFill/>
        </p:spPr>
        <p:txBody>
          <a:bodyPr wrap="square">
            <a:spAutoFit/>
          </a:bodyPr>
          <a:lstStyle/>
          <a:p>
            <a:pPr algn="just">
              <a:buClr>
                <a:schemeClr val="tx1"/>
              </a:buClr>
            </a:pPr>
            <a:r>
              <a:rPr lang="en-SG" sz="1600" i="0" dirty="0">
                <a:effectLst/>
                <a:latin typeface="+mn-lt"/>
              </a:rPr>
              <a:t>This vehicle is also used for </a:t>
            </a:r>
            <a:r>
              <a:rPr lang="en-SG" sz="1600" i="0" dirty="0" err="1">
                <a:effectLst/>
                <a:latin typeface="+mn-lt"/>
              </a:rPr>
              <a:t>yazuka</a:t>
            </a:r>
            <a:r>
              <a:rPr lang="en-SG" sz="1600" i="0" dirty="0">
                <a:effectLst/>
                <a:latin typeface="+mn-lt"/>
              </a:rPr>
              <a:t> to chase after the allies</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Tree>
    <p:extLst>
      <p:ext uri="{BB962C8B-B14F-4D97-AF65-F5344CB8AC3E}">
        <p14:creationId xmlns:p14="http://schemas.microsoft.com/office/powerpoint/2010/main" val="14734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Apartment Area</a:t>
            </a:r>
            <a:r>
              <a:rPr lang="en-SG" sz="2400" b="1" dirty="0">
                <a:solidFill>
                  <a:srgbClr val="323B4A"/>
                </a:solidFill>
                <a:latin typeface="+mn-lt"/>
              </a:rPr>
              <a:t>(Ally)</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553528" y="4692749"/>
            <a:ext cx="3953157" cy="1877437"/>
          </a:xfrm>
          <a:prstGeom prst="rect">
            <a:avLst/>
          </a:prstGeom>
          <a:noFill/>
        </p:spPr>
        <p:txBody>
          <a:bodyPr wrap="square">
            <a:spAutoFit/>
          </a:bodyPr>
          <a:lstStyle/>
          <a:p>
            <a:pPr algn="just">
              <a:buClr>
                <a:schemeClr val="tx1"/>
              </a:buClr>
            </a:pPr>
            <a:r>
              <a:rPr lang="en-SG" sz="1600" i="0" dirty="0">
                <a:effectLst/>
                <a:latin typeface="+mn-lt"/>
              </a:rPr>
              <a:t>Princess </a:t>
            </a:r>
            <a:r>
              <a:rPr lang="en-SG" sz="1600" i="0" dirty="0" err="1">
                <a:effectLst/>
                <a:latin typeface="+mn-lt"/>
              </a:rPr>
              <a:t>Rikorin</a:t>
            </a:r>
            <a:r>
              <a:rPr lang="en-SG" sz="1600" i="0" dirty="0">
                <a:effectLst/>
                <a:latin typeface="+mn-lt"/>
              </a:rPr>
              <a:t> is based on the </a:t>
            </a:r>
            <a:r>
              <a:rPr lang="en-SG" sz="1600" i="0" dirty="0" err="1">
                <a:effectLst/>
                <a:latin typeface="+mn-lt"/>
              </a:rPr>
              <a:t>Euroseana</a:t>
            </a:r>
            <a:r>
              <a:rPr lang="en-SG" sz="1600" i="0" dirty="0">
                <a:effectLst/>
                <a:latin typeface="+mn-lt"/>
              </a:rPr>
              <a:t> </a:t>
            </a:r>
            <a:r>
              <a:rPr lang="en-SG" sz="1600" i="0" dirty="0" err="1">
                <a:effectLst/>
                <a:latin typeface="+mn-lt"/>
              </a:rPr>
              <a:t>sekai</a:t>
            </a:r>
            <a:r>
              <a:rPr lang="en-SG" sz="1600" i="0" dirty="0">
                <a:effectLst/>
                <a:latin typeface="+mn-lt"/>
              </a:rPr>
              <a:t> where it is full of people in European clothing with European fine dining and it is not playable </a:t>
            </a:r>
            <a:r>
              <a:rPr lang="en-SG" sz="1600" i="0" dirty="0" err="1">
                <a:effectLst/>
                <a:latin typeface="+mn-lt"/>
              </a:rPr>
              <a:t>sekai</a:t>
            </a:r>
            <a:r>
              <a:rPr lang="en-SG" sz="1600" i="0" dirty="0">
                <a:effectLst/>
                <a:latin typeface="+mn-lt"/>
              </a:rPr>
              <a:t> in th</a:t>
            </a:r>
            <a:r>
              <a:rPr lang="en-SG" sz="1600" dirty="0"/>
              <a:t>e game</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369332"/>
          </a:xfrm>
          <a:prstGeom prst="rect">
            <a:avLst/>
          </a:prstGeom>
          <a:noFill/>
        </p:spPr>
        <p:txBody>
          <a:bodyPr wrap="square">
            <a:spAutoFit/>
          </a:bodyPr>
          <a:lstStyle/>
          <a:p>
            <a:pPr algn="just">
              <a:buClr>
                <a:schemeClr val="tx1"/>
              </a:buClr>
            </a:pPr>
            <a:r>
              <a:rPr lang="en-US" dirty="0"/>
              <a:t>Princess </a:t>
            </a:r>
            <a:r>
              <a:rPr lang="en-US" dirty="0" err="1"/>
              <a:t>Rikorin</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6396037" y="4444000"/>
            <a:ext cx="5795963" cy="892552"/>
          </a:xfrm>
          <a:prstGeom prst="rect">
            <a:avLst/>
          </a:prstGeom>
          <a:noFill/>
        </p:spPr>
        <p:txBody>
          <a:bodyPr wrap="square">
            <a:spAutoFit/>
          </a:bodyPr>
          <a:lstStyle/>
          <a:p>
            <a:pPr algn="just">
              <a:buClr>
                <a:schemeClr val="tx1"/>
              </a:buClr>
            </a:pPr>
            <a:r>
              <a:rPr lang="en-SG" sz="1600" i="0" dirty="0">
                <a:effectLst/>
                <a:latin typeface="+mn-lt"/>
              </a:rPr>
              <a:t>No weapon is used for this level</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9224" name="Picture 8">
            <a:extLst>
              <a:ext uri="{FF2B5EF4-FFF2-40B4-BE49-F238E27FC236}">
                <a16:creationId xmlns:a16="http://schemas.microsoft.com/office/drawing/2014/main" id="{B7A5A00A-A0A8-34D5-4160-1A67017B1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273" y="1521448"/>
            <a:ext cx="3586065" cy="23907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91E39A3-717C-B999-E244-6DB8F53593FF}"/>
              </a:ext>
            </a:extLst>
          </p:cNvPr>
          <p:cNvSpPr txBox="1"/>
          <p:nvPr/>
        </p:nvSpPr>
        <p:spPr>
          <a:xfrm>
            <a:off x="6165882" y="748092"/>
            <a:ext cx="5318901" cy="1384995"/>
          </a:xfrm>
          <a:prstGeom prst="rect">
            <a:avLst/>
          </a:prstGeom>
          <a:noFill/>
        </p:spPr>
        <p:txBody>
          <a:bodyPr wrap="square">
            <a:spAutoFit/>
          </a:bodyPr>
          <a:lstStyle/>
          <a:p>
            <a:pPr algn="just">
              <a:buClr>
                <a:schemeClr val="tx1"/>
              </a:buClr>
            </a:pPr>
            <a:r>
              <a:rPr lang="en-SG" sz="1600" i="0" dirty="0">
                <a:effectLst/>
                <a:latin typeface="+mn-lt"/>
              </a:rPr>
              <a:t>This vehicle is also used </a:t>
            </a:r>
            <a:r>
              <a:rPr lang="en-SG" sz="1600" dirty="0"/>
              <a:t>where the car similar to the yakuza is stolen by the player and allies to run away from the yakuza</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11268" name="Picture 4" descr="Pin on Art">
            <a:extLst>
              <a:ext uri="{FF2B5EF4-FFF2-40B4-BE49-F238E27FC236}">
                <a16:creationId xmlns:a16="http://schemas.microsoft.com/office/drawing/2014/main" id="{CF8F2FD9-0FDD-8BA2-3A0F-8BA8F598E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17" y="1258998"/>
            <a:ext cx="2101297" cy="3350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201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City</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4716089" y="1459442"/>
            <a:ext cx="6474920" cy="5078313"/>
          </a:xfrm>
          <a:prstGeom prst="rect">
            <a:avLst/>
          </a:prstGeom>
          <a:noFill/>
        </p:spPr>
        <p:txBody>
          <a:bodyPr wrap="square">
            <a:spAutoFit/>
          </a:bodyPr>
          <a:lstStyle/>
          <a:p>
            <a:pPr marL="171450" indent="-171450" algn="just">
              <a:buClr>
                <a:schemeClr val="tx1"/>
              </a:buClr>
              <a:buFont typeface="Arial" panose="020B0604020202020204" pitchFamily="34" charset="0"/>
              <a:buChar char="•"/>
            </a:pPr>
            <a:r>
              <a:rPr lang="en-SG" sz="1600" i="0" dirty="0">
                <a:effectLst/>
                <a:latin typeface="+mn-lt"/>
              </a:rPr>
              <a:t>When </a:t>
            </a:r>
            <a:r>
              <a:rPr lang="en-SG" sz="1600" i="0" dirty="0" err="1">
                <a:effectLst/>
                <a:latin typeface="+mn-lt"/>
              </a:rPr>
              <a:t>Anzu</a:t>
            </a:r>
            <a:r>
              <a:rPr lang="en-SG" sz="1600" i="0" dirty="0">
                <a:effectLst/>
                <a:latin typeface="+mn-lt"/>
              </a:rPr>
              <a:t> and </a:t>
            </a:r>
            <a:r>
              <a:rPr lang="en-SG" sz="1600" i="0" dirty="0" err="1">
                <a:effectLst/>
                <a:latin typeface="+mn-lt"/>
              </a:rPr>
              <a:t>Rikorin</a:t>
            </a:r>
            <a:r>
              <a:rPr lang="en-SG" sz="1600" i="0" dirty="0">
                <a:effectLst/>
                <a:latin typeface="+mn-lt"/>
              </a:rPr>
              <a:t> escape to city </a:t>
            </a:r>
            <a:r>
              <a:rPr lang="en-SG" sz="1600" i="0" dirty="0" err="1">
                <a:effectLst/>
                <a:latin typeface="+mn-lt"/>
              </a:rPr>
              <a:t>area,they</a:t>
            </a:r>
            <a:r>
              <a:rPr lang="en-SG" sz="1600" i="0" dirty="0">
                <a:effectLst/>
                <a:latin typeface="+mn-lt"/>
              </a:rPr>
              <a:t> meet another allies </a:t>
            </a:r>
            <a:r>
              <a:rPr lang="en-SG" sz="1600" dirty="0" err="1"/>
              <a:t>named</a:t>
            </a:r>
            <a:r>
              <a:rPr lang="en-SG" sz="1600" i="0" dirty="0" err="1">
                <a:effectLst/>
                <a:latin typeface="+mn-lt"/>
              </a:rPr>
              <a:t>,Alexander</a:t>
            </a:r>
            <a:r>
              <a:rPr lang="en-SG" sz="1600" i="0" dirty="0">
                <a:effectLst/>
                <a:latin typeface="+mn-lt"/>
              </a:rPr>
              <a:t>  from future dimension called Cyber </a:t>
            </a:r>
            <a:r>
              <a:rPr lang="en-SG" sz="1600" i="0" dirty="0" err="1">
                <a:effectLst/>
                <a:latin typeface="+mn-lt"/>
              </a:rPr>
              <a:t>Sekai</a:t>
            </a:r>
            <a:endParaRPr lang="en-SG" sz="1600" dirty="0"/>
          </a:p>
          <a:p>
            <a:pPr marL="171450" indent="-171450" algn="just">
              <a:buClr>
                <a:schemeClr val="tx1"/>
              </a:buClr>
              <a:buFont typeface="Arial" panose="020B0604020202020204" pitchFamily="34" charset="0"/>
              <a:buChar char="•"/>
            </a:pPr>
            <a:r>
              <a:rPr lang="en-SG" sz="1600" dirty="0"/>
              <a:t>Alexander has been surrounded by the enemies originated by Cyber </a:t>
            </a:r>
            <a:r>
              <a:rPr lang="en-SG" sz="1600" dirty="0" err="1"/>
              <a:t>Sekai</a:t>
            </a:r>
            <a:endParaRPr lang="en-SG" sz="1600" dirty="0"/>
          </a:p>
          <a:p>
            <a:pPr marL="171450" indent="-171450" algn="just">
              <a:buClr>
                <a:schemeClr val="tx1"/>
              </a:buClr>
              <a:buFont typeface="Arial" panose="020B0604020202020204" pitchFamily="34" charset="0"/>
              <a:buChar char="•"/>
            </a:pPr>
            <a:r>
              <a:rPr lang="en-SG" sz="1600" dirty="0" err="1"/>
              <a:t>Anzu</a:t>
            </a:r>
            <a:r>
              <a:rPr lang="en-SG" sz="1600" dirty="0"/>
              <a:t> and </a:t>
            </a:r>
            <a:r>
              <a:rPr lang="en-SG" sz="1600" dirty="0" err="1"/>
              <a:t>Rikorin</a:t>
            </a:r>
            <a:r>
              <a:rPr lang="en-SG" sz="1600" dirty="0"/>
              <a:t> are also surrounded by the yakuza</a:t>
            </a:r>
          </a:p>
          <a:p>
            <a:pPr marL="171450" indent="-171450" algn="just">
              <a:buClr>
                <a:schemeClr val="tx1"/>
              </a:buClr>
              <a:buFont typeface="Arial" panose="020B0604020202020204" pitchFamily="34" charset="0"/>
              <a:buChar char="•"/>
            </a:pPr>
            <a:r>
              <a:rPr lang="en-SG" sz="1600" dirty="0"/>
              <a:t>Player will face Wander Alpha again with </a:t>
            </a:r>
            <a:r>
              <a:rPr lang="en-SG" sz="1600" dirty="0" err="1"/>
              <a:t>Rikorin</a:t>
            </a:r>
            <a:r>
              <a:rPr lang="en-SG" sz="1600" dirty="0"/>
              <a:t> and Alexander</a:t>
            </a:r>
          </a:p>
          <a:p>
            <a:pPr marL="171450" indent="-171450" algn="just">
              <a:buClr>
                <a:schemeClr val="tx1"/>
              </a:buClr>
              <a:buFont typeface="Arial" panose="020B0604020202020204" pitchFamily="34" charset="0"/>
              <a:buChar char="•"/>
            </a:pPr>
            <a:r>
              <a:rPr lang="en-SG" sz="1600" dirty="0"/>
              <a:t>They will need to clear 2 waves of enemies(Yakuza and the enemies from Cyber </a:t>
            </a:r>
            <a:r>
              <a:rPr lang="en-SG" sz="1600" dirty="0" err="1"/>
              <a:t>Sekai</a:t>
            </a:r>
            <a:r>
              <a:rPr lang="en-SG" sz="1600" dirty="0"/>
              <a:t>) before defeat the boss(Alpha)</a:t>
            </a:r>
          </a:p>
          <a:p>
            <a:pPr marL="171450" indent="-171450" algn="just">
              <a:buClr>
                <a:schemeClr val="tx1"/>
              </a:buClr>
              <a:buFont typeface="Arial" panose="020B0604020202020204" pitchFamily="34" charset="0"/>
              <a:buChar char="•"/>
            </a:pPr>
            <a:r>
              <a:rPr lang="en-SG" sz="1600" dirty="0" err="1"/>
              <a:t>Luckily,weapon</a:t>
            </a:r>
            <a:r>
              <a:rPr lang="en-SG" sz="1600" dirty="0"/>
              <a:t> can used to clear waves of enemies since Alexander throw us some weapon to use it</a:t>
            </a:r>
          </a:p>
          <a:p>
            <a:pPr marL="171450" indent="-171450" algn="just">
              <a:buClr>
                <a:schemeClr val="tx1"/>
              </a:buClr>
              <a:buFont typeface="Arial" panose="020B0604020202020204" pitchFamily="34" charset="0"/>
              <a:buChar char="•"/>
            </a:pPr>
            <a:r>
              <a:rPr lang="en-SG" sz="1600" dirty="0"/>
              <a:t>After defeating 2 waves of enemies, the allies will altogether defeat the boss one last time</a:t>
            </a:r>
          </a:p>
          <a:p>
            <a:pPr marL="171450" indent="-171450" algn="just">
              <a:buClr>
                <a:schemeClr val="tx1"/>
              </a:buClr>
              <a:buFont typeface="Arial" panose="020B0604020202020204" pitchFamily="34" charset="0"/>
              <a:buChar char="•"/>
            </a:pPr>
            <a:r>
              <a:rPr lang="en-SG" sz="1600" dirty="0"/>
              <a:t>If Alpha is </a:t>
            </a:r>
            <a:r>
              <a:rPr lang="en-SG" sz="1600" dirty="0" err="1"/>
              <a:t>defeated,he</a:t>
            </a:r>
            <a:r>
              <a:rPr lang="en-SG" sz="1600" dirty="0"/>
              <a:t> will be teleported to </a:t>
            </a:r>
            <a:r>
              <a:rPr lang="en-SG" sz="1600" dirty="0" err="1"/>
              <a:t>Izzuka</a:t>
            </a:r>
            <a:r>
              <a:rPr lang="en-SG" sz="1600" dirty="0"/>
              <a:t> </a:t>
            </a:r>
            <a:r>
              <a:rPr lang="en-SG" sz="1600" dirty="0" err="1"/>
              <a:t>Sekai</a:t>
            </a:r>
            <a:r>
              <a:rPr lang="en-SG" sz="1600" dirty="0"/>
              <a:t> as slave as punishment from God where the story ends.</a:t>
            </a:r>
          </a:p>
          <a:p>
            <a:pPr marL="171450" indent="-171450" algn="just">
              <a:buClr>
                <a:schemeClr val="tx1"/>
              </a:buClr>
              <a:buFont typeface="Arial" panose="020B0604020202020204" pitchFamily="34" charset="0"/>
              <a:buChar char="•"/>
            </a:pPr>
            <a:endParaRPr lang="en-SG" sz="1600" dirty="0"/>
          </a:p>
          <a:p>
            <a:pPr marL="171450" indent="-171450" algn="just">
              <a:buClr>
                <a:schemeClr val="tx1"/>
              </a:buClr>
              <a:buFont typeface="Arial" panose="020B0604020202020204" pitchFamily="34" charset="0"/>
              <a:buChar char="•"/>
            </a:pPr>
            <a:endParaRPr lang="en-SG" sz="1600" dirty="0"/>
          </a:p>
          <a:p>
            <a:pPr algn="just">
              <a:buClr>
                <a:schemeClr val="tx1"/>
              </a:buCl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3074" name="Picture 2" descr="This is how Tokyo plans to become a sustainable city of the future | World  Economic Forum">
            <a:extLst>
              <a:ext uri="{FF2B5EF4-FFF2-40B4-BE49-F238E27FC236}">
                <a16:creationId xmlns:a16="http://schemas.microsoft.com/office/drawing/2014/main" id="{53FF47D8-B530-F701-D49D-34AFF6370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750483"/>
            <a:ext cx="4178545" cy="276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282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City</a:t>
            </a:r>
            <a:r>
              <a:rPr lang="en-SG" sz="2400" b="1" dirty="0">
                <a:solidFill>
                  <a:srgbClr val="323B4A"/>
                </a:solidFill>
                <a:latin typeface="+mn-lt"/>
              </a:rPr>
              <a:t>(Wave 1 Enemies)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553528" y="4692749"/>
            <a:ext cx="3953157" cy="1200329"/>
          </a:xfrm>
          <a:prstGeom prst="rect">
            <a:avLst/>
          </a:prstGeom>
          <a:noFill/>
        </p:spPr>
        <p:txBody>
          <a:bodyPr wrap="square">
            <a:spAutoFit/>
          </a:bodyPr>
          <a:lstStyle/>
          <a:p>
            <a:pPr algn="just">
              <a:buClr>
                <a:schemeClr val="tx1"/>
              </a:buClr>
            </a:pPr>
            <a:r>
              <a:rPr lang="en-SG" sz="1600" i="0" dirty="0">
                <a:effectLst/>
                <a:latin typeface="+mn-lt"/>
              </a:rPr>
              <a:t>This enemies still feature a group of yakuza where they surrounded </a:t>
            </a:r>
            <a:r>
              <a:rPr lang="en-SG" sz="1600" i="0" dirty="0" err="1">
                <a:effectLst/>
                <a:latin typeface="+mn-lt"/>
              </a:rPr>
              <a:t>Anzu</a:t>
            </a:r>
            <a:r>
              <a:rPr lang="en-SG" sz="1600" i="0" dirty="0">
                <a:effectLst/>
                <a:latin typeface="+mn-lt"/>
              </a:rPr>
              <a:t> and </a:t>
            </a:r>
            <a:r>
              <a:rPr lang="en-SG" sz="1600" i="0" dirty="0" err="1">
                <a:effectLst/>
                <a:latin typeface="+mn-lt"/>
              </a:rPr>
              <a:t>Rikorin</a:t>
            </a:r>
            <a:r>
              <a:rPr lang="en-SG" sz="1600" i="0" dirty="0">
                <a:effectLst/>
                <a:latin typeface="+mn-lt"/>
              </a:rPr>
              <a:t> </a:t>
            </a: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646331"/>
          </a:xfrm>
          <a:prstGeom prst="rect">
            <a:avLst/>
          </a:prstGeom>
          <a:noFill/>
        </p:spPr>
        <p:txBody>
          <a:bodyPr wrap="square">
            <a:spAutoFit/>
          </a:bodyPr>
          <a:lstStyle/>
          <a:p>
            <a:pPr algn="just">
              <a:buClr>
                <a:schemeClr val="tx1"/>
              </a:buClr>
            </a:pPr>
            <a:r>
              <a:rPr lang="en-US" dirty="0"/>
              <a:t>A</a:t>
            </a:r>
            <a:r>
              <a:rPr lang="en-SG" dirty="0" err="1"/>
              <a:t>lpha’s</a:t>
            </a:r>
            <a:r>
              <a:rPr lang="en-SG" dirty="0"/>
              <a:t> 21</a:t>
            </a:r>
            <a:r>
              <a:rPr lang="en-SG" baseline="30000" dirty="0"/>
              <a:t>st</a:t>
            </a:r>
            <a:r>
              <a:rPr lang="en-SG" dirty="0"/>
              <a:t> century</a:t>
            </a:r>
          </a:p>
          <a:p>
            <a:pPr algn="just">
              <a:buClr>
                <a:schemeClr val="tx1"/>
              </a:buClr>
            </a:pPr>
            <a:r>
              <a:rPr lang="en-SG" dirty="0"/>
              <a:t>yakuza</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7034822" y="3833373"/>
            <a:ext cx="4518393" cy="1138773"/>
          </a:xfrm>
          <a:prstGeom prst="rect">
            <a:avLst/>
          </a:prstGeom>
          <a:noFill/>
        </p:spPr>
        <p:txBody>
          <a:bodyPr wrap="square">
            <a:spAutoFit/>
          </a:bodyPr>
          <a:lstStyle/>
          <a:p>
            <a:pPr algn="just">
              <a:buClr>
                <a:schemeClr val="tx1"/>
              </a:buClr>
            </a:pPr>
            <a:r>
              <a:rPr lang="en-SG" sz="1600" i="0" dirty="0">
                <a:effectLst/>
                <a:latin typeface="+mn-lt"/>
              </a:rPr>
              <a:t>Enemies will also hold gun and </a:t>
            </a:r>
            <a:r>
              <a:rPr lang="en-SG" sz="1600" dirty="0"/>
              <a:t>baseball bat as weapon</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9218" name="Picture 2" descr="Twisted Justice': Gangster black comedy is a shade off | The Japan Times">
            <a:extLst>
              <a:ext uri="{FF2B5EF4-FFF2-40B4-BE49-F238E27FC236}">
                <a16:creationId xmlns:a16="http://schemas.microsoft.com/office/drawing/2014/main" id="{AD431404-2F91-119E-A9FA-41FA45339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532834"/>
            <a:ext cx="4742420" cy="31630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mall arm | Types, Descriptions, History, &amp; Facts | Britannica">
            <a:extLst>
              <a:ext uri="{FF2B5EF4-FFF2-40B4-BE49-F238E27FC236}">
                <a16:creationId xmlns:a16="http://schemas.microsoft.com/office/drawing/2014/main" id="{CA2DDB0D-AE89-A5FB-762F-205F198E4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97" y="4424582"/>
            <a:ext cx="2552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mp Baseballschläger">
            <a:extLst>
              <a:ext uri="{FF2B5EF4-FFF2-40B4-BE49-F238E27FC236}">
                <a16:creationId xmlns:a16="http://schemas.microsoft.com/office/drawing/2014/main" id="{4716EC4C-CABA-54A9-68BD-115A79A43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0693" y="4402760"/>
            <a:ext cx="1812522" cy="18125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997F97-5B0A-4086-29B7-BEA905FA0342}"/>
              </a:ext>
            </a:extLst>
          </p:cNvPr>
          <p:cNvSpPr txBox="1"/>
          <p:nvPr/>
        </p:nvSpPr>
        <p:spPr>
          <a:xfrm>
            <a:off x="7034822" y="1248991"/>
            <a:ext cx="4566238" cy="923330"/>
          </a:xfrm>
          <a:prstGeom prst="rect">
            <a:avLst/>
          </a:prstGeom>
          <a:noFill/>
        </p:spPr>
        <p:txBody>
          <a:bodyPr wrap="square">
            <a:spAutoFit/>
          </a:bodyPr>
          <a:lstStyle/>
          <a:p>
            <a:pPr algn="just">
              <a:buClr>
                <a:schemeClr val="tx1"/>
              </a:buClr>
            </a:pPr>
            <a:r>
              <a:rPr lang="en-SG" dirty="0"/>
              <a:t>V</a:t>
            </a:r>
            <a:r>
              <a:rPr lang="en-SG" sz="1800" i="0" dirty="0">
                <a:effectLst/>
                <a:latin typeface="+mn-lt"/>
              </a:rPr>
              <a:t>ehicle will not be used for this wave as yakuza will be fighting with weapon after surrounding with car</a:t>
            </a:r>
            <a:endParaRPr lang="en-SG" sz="1800" dirty="0"/>
          </a:p>
        </p:txBody>
      </p:sp>
    </p:spTree>
    <p:extLst>
      <p:ext uri="{BB962C8B-B14F-4D97-AF65-F5344CB8AC3E}">
        <p14:creationId xmlns:p14="http://schemas.microsoft.com/office/powerpoint/2010/main" val="584095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City</a:t>
            </a:r>
            <a:r>
              <a:rPr lang="en-SG" sz="2400" b="1" dirty="0">
                <a:solidFill>
                  <a:srgbClr val="323B4A"/>
                </a:solidFill>
                <a:latin typeface="+mn-lt"/>
              </a:rPr>
              <a:t>(Wave 2 Enemies)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573782" y="2967654"/>
            <a:ext cx="3953157" cy="1446550"/>
          </a:xfrm>
          <a:prstGeom prst="rect">
            <a:avLst/>
          </a:prstGeom>
          <a:noFill/>
        </p:spPr>
        <p:txBody>
          <a:bodyPr wrap="square">
            <a:spAutoFit/>
          </a:bodyPr>
          <a:lstStyle/>
          <a:p>
            <a:pPr algn="just">
              <a:buClr>
                <a:schemeClr val="tx1"/>
              </a:buClr>
            </a:pPr>
            <a:r>
              <a:rPr lang="en-SG" sz="1600" i="0" dirty="0">
                <a:effectLst/>
                <a:latin typeface="+mn-lt"/>
              </a:rPr>
              <a:t>After clearing wave1 </a:t>
            </a:r>
            <a:r>
              <a:rPr lang="en-SG" sz="1600" i="0" dirty="0" err="1">
                <a:effectLst/>
                <a:latin typeface="+mn-lt"/>
              </a:rPr>
              <a:t>enemies,player</a:t>
            </a:r>
            <a:r>
              <a:rPr lang="en-SG" sz="1600" i="0" dirty="0">
                <a:effectLst/>
                <a:latin typeface="+mn-lt"/>
              </a:rPr>
              <a:t> and two other allies will also face enemies that made up of robot </a:t>
            </a:r>
            <a:r>
              <a:rPr lang="en-SG" sz="1600" dirty="0"/>
              <a:t>with two variants</a:t>
            </a: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90940" y="658219"/>
            <a:ext cx="4321132" cy="369332"/>
          </a:xfrm>
          <a:prstGeom prst="rect">
            <a:avLst/>
          </a:prstGeom>
          <a:noFill/>
        </p:spPr>
        <p:txBody>
          <a:bodyPr wrap="square">
            <a:spAutoFit/>
          </a:bodyPr>
          <a:lstStyle/>
          <a:p>
            <a:pPr algn="just">
              <a:buClr>
                <a:schemeClr val="tx1"/>
              </a:buClr>
            </a:pPr>
            <a:r>
              <a:rPr lang="en-US" dirty="0"/>
              <a:t>A</a:t>
            </a:r>
            <a:r>
              <a:rPr lang="en-SG" dirty="0" err="1"/>
              <a:t>lpha’s</a:t>
            </a:r>
            <a:r>
              <a:rPr lang="en-SG" dirty="0"/>
              <a:t> Cyber Enemies(Two variant) </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7034822" y="3833373"/>
            <a:ext cx="4518393" cy="1138773"/>
          </a:xfrm>
          <a:prstGeom prst="rect">
            <a:avLst/>
          </a:prstGeom>
          <a:noFill/>
        </p:spPr>
        <p:txBody>
          <a:bodyPr wrap="square">
            <a:spAutoFit/>
          </a:bodyPr>
          <a:lstStyle/>
          <a:p>
            <a:pPr algn="just">
              <a:buClr>
                <a:schemeClr val="tx1"/>
              </a:buClr>
            </a:pPr>
            <a:r>
              <a:rPr lang="en-SG" sz="1600" i="0" dirty="0">
                <a:effectLst/>
                <a:latin typeface="+mn-lt"/>
              </a:rPr>
              <a:t>Enemies will also hold </a:t>
            </a:r>
            <a:r>
              <a:rPr lang="en-SG" sz="1600" i="0" dirty="0" err="1">
                <a:effectLst/>
                <a:latin typeface="+mn-lt"/>
              </a:rPr>
              <a:t>lazer</a:t>
            </a:r>
            <a:r>
              <a:rPr lang="en-SG" sz="1600" i="0" dirty="0">
                <a:effectLst/>
                <a:latin typeface="+mn-lt"/>
              </a:rPr>
              <a:t> gun and </a:t>
            </a:r>
            <a:r>
              <a:rPr lang="en-SG" sz="1600" i="0" dirty="0" err="1">
                <a:effectLst/>
                <a:latin typeface="+mn-lt"/>
              </a:rPr>
              <a:t>l</a:t>
            </a:r>
            <a:r>
              <a:rPr lang="en-SG" sz="1600" dirty="0" err="1"/>
              <a:t>azer</a:t>
            </a:r>
            <a:r>
              <a:rPr lang="en-SG" sz="1600" dirty="0"/>
              <a:t> beam as weapon</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1026" name="Picture 2">
            <a:extLst>
              <a:ext uri="{FF2B5EF4-FFF2-40B4-BE49-F238E27FC236}">
                <a16:creationId xmlns:a16="http://schemas.microsoft.com/office/drawing/2014/main" id="{3E6A18BA-9E6F-784D-E250-E942DE3FE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56" y="1027551"/>
            <a:ext cx="2262939" cy="1893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80 Military, Mechs &amp; Future Tech ideas | robots concept, robot concept  art, mech">
            <a:extLst>
              <a:ext uri="{FF2B5EF4-FFF2-40B4-BE49-F238E27FC236}">
                <a16:creationId xmlns:a16="http://schemas.microsoft.com/office/drawing/2014/main" id="{0DB9D801-953B-95A0-A373-BBEB94169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595" y="1027551"/>
            <a:ext cx="2008477" cy="1940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nsparent Laser Sprite - Laser Beam Sprite Png, Png Download ,  Transparent Png Image - PNGitem">
            <a:extLst>
              <a:ext uri="{FF2B5EF4-FFF2-40B4-BE49-F238E27FC236}">
                <a16:creationId xmlns:a16="http://schemas.microsoft.com/office/drawing/2014/main" id="{21C5E026-BAE2-1224-6198-BBBB4945B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810" y="4532964"/>
            <a:ext cx="1745405" cy="1682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ADCBC45-44DD-9C6B-5FFF-FB5838C951B3}"/>
              </a:ext>
            </a:extLst>
          </p:cNvPr>
          <p:cNvPicPr>
            <a:picLocks noChangeAspect="1"/>
          </p:cNvPicPr>
          <p:nvPr/>
        </p:nvPicPr>
        <p:blipFill>
          <a:blip r:embed="rId5"/>
          <a:stretch>
            <a:fillRect/>
          </a:stretch>
        </p:blipFill>
        <p:spPr>
          <a:xfrm>
            <a:off x="5674306" y="4607792"/>
            <a:ext cx="3953157" cy="1587076"/>
          </a:xfrm>
          <a:prstGeom prst="rect">
            <a:avLst/>
          </a:prstGeom>
        </p:spPr>
      </p:pic>
    </p:spTree>
    <p:extLst>
      <p:ext uri="{BB962C8B-B14F-4D97-AF65-F5344CB8AC3E}">
        <p14:creationId xmlns:p14="http://schemas.microsoft.com/office/powerpoint/2010/main" val="63352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3D490-6F99-A7EF-C528-D879C2896101}"/>
              </a:ext>
            </a:extLst>
          </p:cNvPr>
          <p:cNvSpPr>
            <a:spLocks noGrp="1"/>
          </p:cNvSpPr>
          <p:nvPr>
            <p:ph idx="1"/>
          </p:nvPr>
        </p:nvSpPr>
        <p:spPr>
          <a:xfrm>
            <a:off x="1097280" y="1698172"/>
            <a:ext cx="10058400" cy="4406604"/>
          </a:xfrm>
        </p:spPr>
        <p:txBody>
          <a:bodyPr>
            <a:normAutofit/>
          </a:bodyPr>
          <a:lstStyle/>
          <a:p>
            <a:pPr marL="0" indent="0">
              <a:buNone/>
            </a:pPr>
            <a:r>
              <a:rPr lang="en-SG" dirty="0">
                <a:solidFill>
                  <a:srgbClr val="323B4A"/>
                </a:solidFill>
                <a:latin typeface="+mn-lt"/>
              </a:rPr>
              <a:t>A</a:t>
            </a:r>
            <a:r>
              <a:rPr lang="en-SG" i="0" dirty="0">
                <a:solidFill>
                  <a:srgbClr val="323B4A"/>
                </a:solidFill>
                <a:effectLst/>
                <a:latin typeface="+mn-lt"/>
              </a:rPr>
              <a:t>ll over Different Sekai is a mobile action RPG dimension game, set into 2 different dimension.</a:t>
            </a:r>
          </a:p>
          <a:p>
            <a:pPr marL="457200" indent="-457200">
              <a:buClr>
                <a:schemeClr val="tx1"/>
              </a:buClr>
              <a:buFont typeface="+mj-lt"/>
              <a:buAutoNum type="arabicPeriod"/>
            </a:pPr>
            <a:r>
              <a:rPr lang="en-SG" i="0" dirty="0" err="1">
                <a:effectLst/>
                <a:latin typeface="+mn-lt"/>
              </a:rPr>
              <a:t>Izzuka</a:t>
            </a:r>
            <a:r>
              <a:rPr lang="en-SG" i="0" dirty="0">
                <a:effectLst/>
                <a:latin typeface="+mn-lt"/>
              </a:rPr>
              <a:t> Sekai(set in the 16</a:t>
            </a:r>
            <a:r>
              <a:rPr lang="en-SG" i="0" baseline="30000" dirty="0">
                <a:effectLst/>
                <a:latin typeface="+mn-lt"/>
              </a:rPr>
              <a:t>th</a:t>
            </a:r>
            <a:r>
              <a:rPr lang="en-SG" i="0" dirty="0">
                <a:effectLst/>
                <a:latin typeface="+mn-lt"/>
              </a:rPr>
              <a:t> century)</a:t>
            </a:r>
            <a:endParaRPr lang="en-SG" dirty="0"/>
          </a:p>
          <a:p>
            <a:pPr marL="457200" indent="-457200">
              <a:buClr>
                <a:schemeClr val="tx1"/>
              </a:buClr>
              <a:buFont typeface="+mj-lt"/>
              <a:buAutoNum type="arabicPeriod"/>
            </a:pPr>
            <a:r>
              <a:rPr lang="en-SG" dirty="0"/>
              <a:t>Modern Sekai(set in the 21</a:t>
            </a:r>
            <a:r>
              <a:rPr lang="en-SG" baseline="30000" dirty="0"/>
              <a:t>st</a:t>
            </a:r>
            <a:r>
              <a:rPr lang="en-SG" dirty="0"/>
              <a:t> century)</a:t>
            </a:r>
          </a:p>
          <a:p>
            <a:pPr marL="0" indent="0">
              <a:buClr>
                <a:schemeClr val="tx1"/>
              </a:buClr>
              <a:buNone/>
            </a:pPr>
            <a:r>
              <a:rPr lang="en-SG" dirty="0"/>
              <a:t>Player will be controlling a young prince of Izzuka Wajio named Anzu as he progress the story through being teleported to the Modern Sekai by the Wanderer named Alpha.The start of this story is set at </a:t>
            </a:r>
            <a:r>
              <a:rPr lang="en-SG" i="0" dirty="0" err="1">
                <a:effectLst/>
                <a:latin typeface="+mn-lt"/>
              </a:rPr>
              <a:t>Izzuka</a:t>
            </a:r>
            <a:r>
              <a:rPr lang="en-SG" i="0" dirty="0">
                <a:effectLst/>
                <a:latin typeface="+mn-lt"/>
              </a:rPr>
              <a:t> </a:t>
            </a:r>
            <a:r>
              <a:rPr lang="en-SG" i="0" dirty="0" err="1">
                <a:effectLst/>
                <a:latin typeface="+mn-lt"/>
              </a:rPr>
              <a:t>Sekai,where</a:t>
            </a:r>
            <a:r>
              <a:rPr lang="en-SG" i="0" dirty="0">
                <a:effectLst/>
                <a:latin typeface="+mn-lt"/>
              </a:rPr>
              <a:t> it is full of traditional Japanese home </a:t>
            </a:r>
            <a:r>
              <a:rPr lang="en-SG" i="0">
                <a:effectLst/>
                <a:latin typeface="+mn-lt"/>
              </a:rPr>
              <a:t>and fashion.</a:t>
            </a:r>
            <a:endParaRPr lang="en-SG" i="0" dirty="0">
              <a:effectLst/>
              <a:latin typeface="+mn-lt"/>
            </a:endParaRPr>
          </a:p>
          <a:p>
            <a:pPr marL="0" indent="0">
              <a:buClr>
                <a:schemeClr val="tx1"/>
              </a:buClr>
              <a:buNone/>
            </a:pPr>
            <a:r>
              <a:rPr lang="en-SG" dirty="0"/>
              <a:t>As he teleport to the Modern Sekai,he meet a few different allies from all over different dimension.His main objective is to stop the Wanderer Alpha from causing havoc all over different dimension.</a:t>
            </a:r>
          </a:p>
          <a:p>
            <a:pPr marL="0" indent="0">
              <a:buClr>
                <a:schemeClr val="tx1"/>
              </a:buClr>
              <a:buNone/>
            </a:pPr>
            <a:endParaRPr lang="en-SG" b="1" dirty="0"/>
          </a:p>
          <a:p>
            <a:pPr marL="0" indent="0">
              <a:buNone/>
            </a:pPr>
            <a:endParaRPr lang="en-SG" b="1" i="0" dirty="0">
              <a:solidFill>
                <a:srgbClr val="323B4A"/>
              </a:solidFill>
              <a:effectLst/>
              <a:latin typeface="+mn-lt"/>
            </a:endParaRPr>
          </a:p>
          <a:p>
            <a:pPr marL="0" indent="0">
              <a:buNone/>
            </a:pPr>
            <a:endParaRPr lang="en-SG" b="1" i="0" dirty="0">
              <a:solidFill>
                <a:srgbClr val="323B4A"/>
              </a:solidFill>
              <a:effectLst/>
              <a:latin typeface="+mn-lt"/>
            </a:endParaRPr>
          </a:p>
          <a:p>
            <a:endParaRPr lang="en-SG" b="1" i="0" dirty="0">
              <a:solidFill>
                <a:srgbClr val="323B4A"/>
              </a:solidFill>
              <a:effectLst/>
              <a:latin typeface="+mn-lt"/>
            </a:endParaRPr>
          </a:p>
          <a:p>
            <a:pPr marL="0" indent="0">
              <a:buNone/>
            </a:pPr>
            <a:endParaRPr lang="en-SG" b="1" i="0" dirty="0">
              <a:effectLst/>
              <a:latin typeface="+mn-lt"/>
            </a:endParaRPr>
          </a:p>
          <a:p>
            <a:pPr marL="0" indent="0">
              <a:buNone/>
            </a:pPr>
            <a:endParaRPr lang="en-SG" b="1" i="0" dirty="0">
              <a:solidFill>
                <a:srgbClr val="323B4A"/>
              </a:solidFill>
              <a:effectLst/>
              <a:latin typeface="+mn-lt"/>
            </a:endParaRPr>
          </a:p>
          <a:p>
            <a:endParaRPr lang="en-SG" b="1" i="0" dirty="0">
              <a:solidFill>
                <a:srgbClr val="323B4A"/>
              </a:solidFill>
              <a:effectLst/>
              <a:latin typeface="+mn-lt"/>
            </a:endParaRPr>
          </a:p>
          <a:p>
            <a:pPr marL="0" indent="0">
              <a:buNone/>
            </a:pPr>
            <a:endParaRPr lang="en-SG" dirty="0"/>
          </a:p>
        </p:txBody>
      </p:sp>
      <p:sp>
        <p:nvSpPr>
          <p:cNvPr id="3" name="Title 2">
            <a:extLst>
              <a:ext uri="{FF2B5EF4-FFF2-40B4-BE49-F238E27FC236}">
                <a16:creationId xmlns:a16="http://schemas.microsoft.com/office/drawing/2014/main" id="{D543EE69-5762-DE7F-EEC2-D77FE0370120}"/>
              </a:ext>
            </a:extLst>
          </p:cNvPr>
          <p:cNvSpPr>
            <a:spLocks noGrp="1"/>
          </p:cNvSpPr>
          <p:nvPr>
            <p:ph type="title"/>
          </p:nvPr>
        </p:nvSpPr>
        <p:spPr>
          <a:xfrm>
            <a:off x="1097280" y="942871"/>
            <a:ext cx="10058400" cy="671325"/>
          </a:xfrm>
        </p:spPr>
        <p:txBody>
          <a:bodyPr/>
          <a:lstStyle/>
          <a:p>
            <a:r>
              <a:rPr lang="en-US" b="1" dirty="0"/>
              <a:t>Introduction</a:t>
            </a:r>
            <a:endParaRPr lang="en-SG" b="1" dirty="0"/>
          </a:p>
        </p:txBody>
      </p:sp>
    </p:spTree>
    <p:extLst>
      <p:ext uri="{BB962C8B-B14F-4D97-AF65-F5344CB8AC3E}">
        <p14:creationId xmlns:p14="http://schemas.microsoft.com/office/powerpoint/2010/main" val="194390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City</a:t>
            </a:r>
            <a:r>
              <a:rPr lang="en-SG" sz="2400" b="1" dirty="0">
                <a:solidFill>
                  <a:srgbClr val="323B4A"/>
                </a:solidFill>
                <a:latin typeface="+mn-lt"/>
              </a:rPr>
              <a:t>(Boss)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3839530" y="1449362"/>
            <a:ext cx="2426357" cy="1815882"/>
          </a:xfrm>
          <a:prstGeom prst="rect">
            <a:avLst/>
          </a:prstGeom>
          <a:noFill/>
        </p:spPr>
        <p:txBody>
          <a:bodyPr wrap="square">
            <a:spAutoFit/>
          </a:bodyPr>
          <a:lstStyle/>
          <a:p>
            <a:pPr>
              <a:buClr>
                <a:schemeClr val="tx1"/>
              </a:buClr>
            </a:pPr>
            <a:r>
              <a:rPr lang="en-SG" sz="2000" dirty="0"/>
              <a:t>Wanderer Alpha will also be boss again but now with weapons from all troupes</a:t>
            </a: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369332"/>
          </a:xfrm>
          <a:prstGeom prst="rect">
            <a:avLst/>
          </a:prstGeom>
          <a:noFill/>
        </p:spPr>
        <p:txBody>
          <a:bodyPr wrap="square">
            <a:spAutoFit/>
          </a:bodyPr>
          <a:lstStyle/>
          <a:p>
            <a:pPr algn="just">
              <a:buClr>
                <a:schemeClr val="tx1"/>
              </a:buClr>
            </a:pPr>
            <a:r>
              <a:rPr lang="en-US" dirty="0"/>
              <a:t>Wanderer Alpha</a:t>
            </a:r>
            <a:endParaRPr lang="en-SG" sz="1800" i="0" dirty="0">
              <a:effectLst/>
              <a:latin typeface="+mn-lt"/>
            </a:endParaRPr>
          </a:p>
        </p:txBody>
      </p:sp>
      <p:pic>
        <p:nvPicPr>
          <p:cNvPr id="5122" name="Picture 2">
            <a:extLst>
              <a:ext uri="{FF2B5EF4-FFF2-40B4-BE49-F238E27FC236}">
                <a16:creationId xmlns:a16="http://schemas.microsoft.com/office/drawing/2014/main" id="{685ADF4F-6651-DA31-76C8-6182E1ED3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5" y="1266084"/>
            <a:ext cx="2750717" cy="44323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1EC681A-F1FA-1269-4DF3-040D113F1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838" y="1360716"/>
            <a:ext cx="3740025" cy="24933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61B672-3445-0F6F-64F6-1A9F95487A95}"/>
              </a:ext>
            </a:extLst>
          </p:cNvPr>
          <p:cNvPicPr>
            <a:picLocks noChangeAspect="1"/>
          </p:cNvPicPr>
          <p:nvPr/>
        </p:nvPicPr>
        <p:blipFill>
          <a:blip r:embed="rId4"/>
          <a:stretch>
            <a:fillRect/>
          </a:stretch>
        </p:blipFill>
        <p:spPr>
          <a:xfrm>
            <a:off x="7552271" y="4242474"/>
            <a:ext cx="3953157" cy="1587076"/>
          </a:xfrm>
          <a:prstGeom prst="rect">
            <a:avLst/>
          </a:prstGeom>
        </p:spPr>
      </p:pic>
      <p:pic>
        <p:nvPicPr>
          <p:cNvPr id="7" name="Picture 6" descr="Amp Baseballschläger">
            <a:extLst>
              <a:ext uri="{FF2B5EF4-FFF2-40B4-BE49-F238E27FC236}">
                <a16:creationId xmlns:a16="http://schemas.microsoft.com/office/drawing/2014/main" id="{1289A604-C6C0-E5F0-6EAE-4DA4CAF3F8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964" y="4111004"/>
            <a:ext cx="1812522" cy="181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03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City</a:t>
            </a:r>
            <a:r>
              <a:rPr lang="en-SG" sz="2400" b="1" dirty="0">
                <a:solidFill>
                  <a:srgbClr val="323B4A"/>
                </a:solidFill>
                <a:latin typeface="+mn-lt"/>
              </a:rPr>
              <a:t>(Player and allies weapon)</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3932807" y="972934"/>
            <a:ext cx="3953157" cy="1446550"/>
          </a:xfrm>
          <a:prstGeom prst="rect">
            <a:avLst/>
          </a:prstGeom>
          <a:noFill/>
        </p:spPr>
        <p:txBody>
          <a:bodyPr wrap="square">
            <a:spAutoFit/>
          </a:bodyPr>
          <a:lstStyle/>
          <a:p>
            <a:pPr algn="just">
              <a:buClr>
                <a:schemeClr val="tx1"/>
              </a:buClr>
            </a:pPr>
            <a:r>
              <a:rPr lang="en-SG" sz="1600" i="0" dirty="0">
                <a:effectLst/>
                <a:latin typeface="+mn-lt"/>
              </a:rPr>
              <a:t>Alexander outfit tend to be more futuristic where based on Cyber </a:t>
            </a:r>
            <a:r>
              <a:rPr lang="en-SG" sz="1600" i="0" dirty="0" err="1">
                <a:effectLst/>
                <a:latin typeface="+mn-lt"/>
              </a:rPr>
              <a:t>Sekai,full</a:t>
            </a:r>
            <a:r>
              <a:rPr lang="en-SG" sz="1600" i="0" dirty="0">
                <a:effectLst/>
                <a:latin typeface="+mn-lt"/>
              </a:rPr>
              <a:t> of futuristic weapon and cities</a:t>
            </a: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sp>
        <p:nvSpPr>
          <p:cNvPr id="5" name="TextBox 4">
            <a:extLst>
              <a:ext uri="{FF2B5EF4-FFF2-40B4-BE49-F238E27FC236}">
                <a16:creationId xmlns:a16="http://schemas.microsoft.com/office/drawing/2014/main" id="{F4F231B4-45B2-D908-7ED1-5FE0D3A34FBD}"/>
              </a:ext>
            </a:extLst>
          </p:cNvPr>
          <p:cNvSpPr txBox="1"/>
          <p:nvPr/>
        </p:nvSpPr>
        <p:spPr>
          <a:xfrm>
            <a:off x="590940" y="658219"/>
            <a:ext cx="4321132" cy="369332"/>
          </a:xfrm>
          <a:prstGeom prst="rect">
            <a:avLst/>
          </a:prstGeom>
          <a:noFill/>
        </p:spPr>
        <p:txBody>
          <a:bodyPr wrap="square">
            <a:spAutoFit/>
          </a:bodyPr>
          <a:lstStyle/>
          <a:p>
            <a:pPr algn="just">
              <a:buClr>
                <a:schemeClr val="tx1"/>
              </a:buClr>
            </a:pPr>
            <a:r>
              <a:rPr lang="en-US" dirty="0"/>
              <a:t>Alexander</a:t>
            </a:r>
            <a:endParaRPr lang="en-SG" sz="1800" i="0" dirty="0">
              <a:effectLst/>
              <a:latin typeface="+mn-lt"/>
            </a:endParaRPr>
          </a:p>
        </p:txBody>
      </p:sp>
      <p:sp>
        <p:nvSpPr>
          <p:cNvPr id="6" name="TextBox 5">
            <a:extLst>
              <a:ext uri="{FF2B5EF4-FFF2-40B4-BE49-F238E27FC236}">
                <a16:creationId xmlns:a16="http://schemas.microsoft.com/office/drawing/2014/main" id="{3C55A03F-E37A-7A2B-84BD-05C333E23165}"/>
              </a:ext>
            </a:extLst>
          </p:cNvPr>
          <p:cNvSpPr txBox="1"/>
          <p:nvPr/>
        </p:nvSpPr>
        <p:spPr>
          <a:xfrm>
            <a:off x="8081807" y="972934"/>
            <a:ext cx="3347121" cy="1138773"/>
          </a:xfrm>
          <a:prstGeom prst="rect">
            <a:avLst/>
          </a:prstGeom>
          <a:noFill/>
        </p:spPr>
        <p:txBody>
          <a:bodyPr wrap="square">
            <a:spAutoFit/>
          </a:bodyPr>
          <a:lstStyle/>
          <a:p>
            <a:pPr algn="just">
              <a:buClr>
                <a:schemeClr val="tx1"/>
              </a:buClr>
            </a:pPr>
            <a:r>
              <a:rPr lang="en-SG" sz="1600" i="0" dirty="0">
                <a:effectLst/>
                <a:latin typeface="+mn-lt"/>
              </a:rPr>
              <a:t>Player will also hold </a:t>
            </a:r>
            <a:r>
              <a:rPr lang="en-SG" sz="1600" i="0" dirty="0" err="1">
                <a:effectLst/>
                <a:latin typeface="+mn-lt"/>
              </a:rPr>
              <a:t>lazer</a:t>
            </a:r>
            <a:r>
              <a:rPr lang="en-SG" sz="1600" i="0" dirty="0">
                <a:effectLst/>
                <a:latin typeface="+mn-lt"/>
              </a:rPr>
              <a:t> gun when at wave 1 enemies</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9" name="Picture 8">
            <a:extLst>
              <a:ext uri="{FF2B5EF4-FFF2-40B4-BE49-F238E27FC236}">
                <a16:creationId xmlns:a16="http://schemas.microsoft.com/office/drawing/2014/main" id="{2ADCBC45-44DD-9C6B-5FFF-FB5838C951B3}"/>
              </a:ext>
            </a:extLst>
          </p:cNvPr>
          <p:cNvPicPr>
            <a:picLocks noChangeAspect="1"/>
          </p:cNvPicPr>
          <p:nvPr/>
        </p:nvPicPr>
        <p:blipFill>
          <a:blip r:embed="rId2"/>
          <a:stretch>
            <a:fillRect/>
          </a:stretch>
        </p:blipFill>
        <p:spPr>
          <a:xfrm>
            <a:off x="7475771" y="1542320"/>
            <a:ext cx="3953157" cy="1587076"/>
          </a:xfrm>
          <a:prstGeom prst="rect">
            <a:avLst/>
          </a:prstGeom>
        </p:spPr>
      </p:pic>
      <p:pic>
        <p:nvPicPr>
          <p:cNvPr id="2" name="Picture 2">
            <a:extLst>
              <a:ext uri="{FF2B5EF4-FFF2-40B4-BE49-F238E27FC236}">
                <a16:creationId xmlns:a16="http://schemas.microsoft.com/office/drawing/2014/main" id="{2E7793BF-3526-6646-A80C-6F064AFE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72" y="1027551"/>
            <a:ext cx="3169735" cy="50715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5FF74B-F29D-09BA-F0C7-3F6127113E66}"/>
              </a:ext>
            </a:extLst>
          </p:cNvPr>
          <p:cNvSpPr txBox="1"/>
          <p:nvPr/>
        </p:nvSpPr>
        <p:spPr>
          <a:xfrm>
            <a:off x="6715226" y="3299744"/>
            <a:ext cx="4518393" cy="1138773"/>
          </a:xfrm>
          <a:prstGeom prst="rect">
            <a:avLst/>
          </a:prstGeom>
          <a:noFill/>
        </p:spPr>
        <p:txBody>
          <a:bodyPr wrap="square">
            <a:spAutoFit/>
          </a:bodyPr>
          <a:lstStyle/>
          <a:p>
            <a:pPr algn="just">
              <a:buClr>
                <a:schemeClr val="tx1"/>
              </a:buClr>
            </a:pPr>
            <a:r>
              <a:rPr lang="en-SG" sz="1600" i="0" dirty="0">
                <a:effectLst/>
                <a:latin typeface="+mn-lt"/>
              </a:rPr>
              <a:t>More weapons from the yakuza can be used after defeating wave 1 enemies.</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8" name="Picture 4" descr="Small arm | Types, Descriptions, History, &amp; Facts | Britannica">
            <a:extLst>
              <a:ext uri="{FF2B5EF4-FFF2-40B4-BE49-F238E27FC236}">
                <a16:creationId xmlns:a16="http://schemas.microsoft.com/office/drawing/2014/main" id="{37F88757-3037-27CD-BDAE-E3C75845D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701" y="3890953"/>
            <a:ext cx="2552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mp Baseballschläger">
            <a:extLst>
              <a:ext uri="{FF2B5EF4-FFF2-40B4-BE49-F238E27FC236}">
                <a16:creationId xmlns:a16="http://schemas.microsoft.com/office/drawing/2014/main" id="{01801870-8BB3-B318-7F2A-1A5C0E2C6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1097" y="3869131"/>
            <a:ext cx="1812522" cy="181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3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3245180" y="142647"/>
            <a:ext cx="5395812" cy="435651"/>
          </a:xfrm>
        </p:spPr>
        <p:txBody>
          <a:bodyPr/>
          <a:lstStyle/>
          <a:p>
            <a:pPr algn="ctr"/>
            <a:r>
              <a:rPr lang="en-SG" sz="2400" b="1" dirty="0">
                <a:solidFill>
                  <a:srgbClr val="323B4A"/>
                </a:solidFill>
                <a:latin typeface="+mn-lt"/>
              </a:rPr>
              <a:t>Player Progression at </a:t>
            </a:r>
            <a:r>
              <a:rPr lang="en-SG" sz="2400" b="1" dirty="0" err="1">
                <a:solidFill>
                  <a:srgbClr val="323B4A"/>
                </a:solidFill>
                <a:latin typeface="+mn-lt"/>
              </a:rPr>
              <a:t>Izzuka</a:t>
            </a:r>
            <a:r>
              <a:rPr lang="en-SG" sz="2400" b="1" dirty="0">
                <a:solidFill>
                  <a:srgbClr val="323B4A"/>
                </a:solidFill>
                <a:latin typeface="+mn-lt"/>
              </a:rPr>
              <a:t> </a:t>
            </a:r>
            <a:r>
              <a:rPr lang="en-SG" sz="2400" b="1" dirty="0" err="1">
                <a:solidFill>
                  <a:srgbClr val="323B4A"/>
                </a:solidFill>
                <a:latin typeface="+mn-lt"/>
              </a:rPr>
              <a:t>Sekai</a:t>
            </a:r>
            <a:endParaRPr lang="en-SG" sz="2400" b="1" dirty="0">
              <a:latin typeface="+mn-lt"/>
            </a:endParaRPr>
          </a:p>
        </p:txBody>
      </p:sp>
      <p:pic>
        <p:nvPicPr>
          <p:cNvPr id="1026" name="Picture 2" descr="Japanese Castles | History Today">
            <a:extLst>
              <a:ext uri="{FF2B5EF4-FFF2-40B4-BE49-F238E27FC236}">
                <a16:creationId xmlns:a16="http://schemas.microsoft.com/office/drawing/2014/main" id="{B86BF91D-83E7-04D3-03E2-FA8D5438B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133" y="662473"/>
            <a:ext cx="3451734" cy="2258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B1CCB2-6352-D24C-0BF8-C51ECF6A20ED}"/>
              </a:ext>
            </a:extLst>
          </p:cNvPr>
          <p:cNvSpPr txBox="1"/>
          <p:nvPr/>
        </p:nvSpPr>
        <p:spPr>
          <a:xfrm>
            <a:off x="420108" y="4897323"/>
            <a:ext cx="3779193" cy="954107"/>
          </a:xfrm>
          <a:prstGeom prst="rect">
            <a:avLst/>
          </a:prstGeom>
          <a:noFill/>
        </p:spPr>
        <p:txBody>
          <a:bodyPr wrap="square">
            <a:spAutoFit/>
          </a:bodyPr>
          <a:lstStyle/>
          <a:p>
            <a:pPr algn="ctr">
              <a:buClr>
                <a:schemeClr val="tx1"/>
              </a:buClr>
            </a:pPr>
            <a:r>
              <a:rPr lang="en-SG" sz="1400" i="0" dirty="0">
                <a:effectLst/>
                <a:latin typeface="+mn-lt"/>
              </a:rPr>
              <a:t>Player should be able to familiarize with the controls and the weapon they are using since sub level has tutorial to guide</a:t>
            </a:r>
          </a:p>
          <a:p>
            <a:pPr algn="ctr">
              <a:buClr>
                <a:schemeClr val="tx1"/>
              </a:buClr>
            </a:pPr>
            <a:r>
              <a:rPr lang="en-SG" sz="1400" dirty="0"/>
              <a:t>The player</a:t>
            </a:r>
          </a:p>
        </p:txBody>
      </p:sp>
      <p:sp>
        <p:nvSpPr>
          <p:cNvPr id="7" name="TextBox 6">
            <a:extLst>
              <a:ext uri="{FF2B5EF4-FFF2-40B4-BE49-F238E27FC236}">
                <a16:creationId xmlns:a16="http://schemas.microsoft.com/office/drawing/2014/main" id="{EAA1EEDA-6BEA-3A96-6212-BBFF1B7C39E4}"/>
              </a:ext>
            </a:extLst>
          </p:cNvPr>
          <p:cNvSpPr txBox="1"/>
          <p:nvPr/>
        </p:nvSpPr>
        <p:spPr>
          <a:xfrm>
            <a:off x="8536444" y="3198168"/>
            <a:ext cx="2434816" cy="461665"/>
          </a:xfrm>
          <a:prstGeom prst="rect">
            <a:avLst/>
          </a:prstGeom>
          <a:noFill/>
        </p:spPr>
        <p:txBody>
          <a:bodyPr wrap="square">
            <a:spAutoFit/>
          </a:bodyPr>
          <a:lstStyle/>
          <a:p>
            <a:pPr algn="ctr">
              <a:buClr>
                <a:schemeClr val="tx1"/>
              </a:buClr>
            </a:pPr>
            <a:r>
              <a:rPr lang="en-SG" sz="2400" b="1" dirty="0" err="1">
                <a:solidFill>
                  <a:srgbClr val="323B4A"/>
                </a:solidFill>
                <a:latin typeface="+mn-lt"/>
              </a:rPr>
              <a:t>Izzuka</a:t>
            </a:r>
            <a:r>
              <a:rPr lang="en-SG" sz="2400" b="1" dirty="0">
                <a:solidFill>
                  <a:srgbClr val="323B4A"/>
                </a:solidFill>
                <a:latin typeface="+mn-lt"/>
              </a:rPr>
              <a:t> Village</a:t>
            </a:r>
            <a:endParaRPr lang="en-SG" sz="2400" dirty="0"/>
          </a:p>
        </p:txBody>
      </p:sp>
      <p:cxnSp>
        <p:nvCxnSpPr>
          <p:cNvPr id="9" name="Straight Arrow Connector 8">
            <a:extLst>
              <a:ext uri="{FF2B5EF4-FFF2-40B4-BE49-F238E27FC236}">
                <a16:creationId xmlns:a16="http://schemas.microsoft.com/office/drawing/2014/main" id="{6B4D1BEB-0FAE-5304-C422-A3F722CA0B5B}"/>
              </a:ext>
            </a:extLst>
          </p:cNvPr>
          <p:cNvCxnSpPr>
            <a:cxnSpLocks/>
            <a:stCxn id="17" idx="6"/>
          </p:cNvCxnSpPr>
          <p:nvPr/>
        </p:nvCxnSpPr>
        <p:spPr>
          <a:xfrm>
            <a:off x="7006263" y="2021888"/>
            <a:ext cx="2603972" cy="11785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79A1A03-F652-DC0B-1F9A-409C618BDF6E}"/>
              </a:ext>
            </a:extLst>
          </p:cNvPr>
          <p:cNvSpPr txBox="1"/>
          <p:nvPr/>
        </p:nvSpPr>
        <p:spPr>
          <a:xfrm>
            <a:off x="5388727" y="3662833"/>
            <a:ext cx="2603972" cy="1200329"/>
          </a:xfrm>
          <a:prstGeom prst="rect">
            <a:avLst/>
          </a:prstGeom>
          <a:noFill/>
        </p:spPr>
        <p:txBody>
          <a:bodyPr wrap="square">
            <a:spAutoFit/>
          </a:bodyPr>
          <a:lstStyle/>
          <a:p>
            <a:pPr algn="r">
              <a:buClr>
                <a:schemeClr val="tx1"/>
              </a:buClr>
            </a:pPr>
            <a:r>
              <a:rPr lang="en-SG" sz="1200" dirty="0"/>
              <a:t>This sub-level get a bit harder as the enemies player face is stronger and may have to clear the enemies even their main objective for this sub-level is to stop Alpha from havoc </a:t>
            </a:r>
          </a:p>
        </p:txBody>
      </p:sp>
      <p:cxnSp>
        <p:nvCxnSpPr>
          <p:cNvPr id="10" name="Straight Arrow Connector 9">
            <a:extLst>
              <a:ext uri="{FF2B5EF4-FFF2-40B4-BE49-F238E27FC236}">
                <a16:creationId xmlns:a16="http://schemas.microsoft.com/office/drawing/2014/main" id="{2E1E8F44-D0BF-D734-9A2F-A35659C56D9B}"/>
              </a:ext>
            </a:extLst>
          </p:cNvPr>
          <p:cNvCxnSpPr>
            <a:cxnSpLocks/>
            <a:stCxn id="14" idx="2"/>
          </p:cNvCxnSpPr>
          <p:nvPr/>
        </p:nvCxnSpPr>
        <p:spPr>
          <a:xfrm flipH="1">
            <a:off x="2034073" y="1010744"/>
            <a:ext cx="4078006" cy="2039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5C255E10-C180-7BC1-2BCE-2D951326423B}"/>
              </a:ext>
            </a:extLst>
          </p:cNvPr>
          <p:cNvSpPr/>
          <p:nvPr/>
        </p:nvSpPr>
        <p:spPr>
          <a:xfrm>
            <a:off x="6112079" y="603602"/>
            <a:ext cx="736588" cy="81428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080B645-7DCE-03B0-B643-6B3E02B02232}"/>
              </a:ext>
            </a:extLst>
          </p:cNvPr>
          <p:cNvSpPr/>
          <p:nvPr/>
        </p:nvSpPr>
        <p:spPr>
          <a:xfrm>
            <a:off x="4879910" y="1417886"/>
            <a:ext cx="2126353" cy="120800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2050" name="Picture 2">
            <a:extLst>
              <a:ext uri="{FF2B5EF4-FFF2-40B4-BE49-F238E27FC236}">
                <a16:creationId xmlns:a16="http://schemas.microsoft.com/office/drawing/2014/main" id="{92A03E63-0AFC-8362-A524-160F29AF5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85" y="3051432"/>
            <a:ext cx="2466975" cy="15049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2">
            <a:extLst>
              <a:ext uri="{FF2B5EF4-FFF2-40B4-BE49-F238E27FC236}">
                <a16:creationId xmlns:a16="http://schemas.microsoft.com/office/drawing/2014/main" id="{383B4281-FFE1-9A08-60CA-D1E5FEE438BB}"/>
              </a:ext>
            </a:extLst>
          </p:cNvPr>
          <p:cNvSpPr txBox="1">
            <a:spLocks/>
          </p:cNvSpPr>
          <p:nvPr/>
        </p:nvSpPr>
        <p:spPr>
          <a:xfrm>
            <a:off x="137373" y="4464186"/>
            <a:ext cx="3793398" cy="435651"/>
          </a:xfrm>
          <a:prstGeom prst="rect">
            <a:avLst/>
          </a:prstGeom>
        </p:spPr>
        <p:txBody>
          <a:bodyPr vert="horz" lIns="91440" tIns="0" rIns="91440" bIns="0" rtlCol="0" anchor="b">
            <a:noAutofit/>
          </a:bodyPr>
          <a:lstStyle>
            <a:lvl1pPr algn="l" defTabSz="914400" rtl="0" eaLnBrk="1" latinLnBrk="0" hangingPunct="1">
              <a:lnSpc>
                <a:spcPct val="90000"/>
              </a:lnSpc>
              <a:spcBef>
                <a:spcPct val="0"/>
              </a:spcBef>
              <a:buNone/>
              <a:defRPr sz="3600" b="0" kern="1200" spc="-50" baseline="0">
                <a:solidFill>
                  <a:schemeClr val="tx1"/>
                </a:solidFill>
                <a:latin typeface="+mj-lt"/>
                <a:ea typeface="+mj-ea"/>
                <a:cs typeface="+mj-cs"/>
              </a:defRPr>
            </a:lvl1pPr>
          </a:lstStyle>
          <a:p>
            <a:pPr algn="ctr"/>
            <a:r>
              <a:rPr lang="en-SG" sz="2400" b="1" dirty="0" err="1">
                <a:solidFill>
                  <a:srgbClr val="323B4A"/>
                </a:solidFill>
                <a:latin typeface="+mn-lt"/>
              </a:rPr>
              <a:t>Izzuka</a:t>
            </a:r>
            <a:r>
              <a:rPr lang="en-SG" sz="2400" b="1" dirty="0">
                <a:solidFill>
                  <a:srgbClr val="323B4A"/>
                </a:solidFill>
                <a:latin typeface="+mn-lt"/>
              </a:rPr>
              <a:t> </a:t>
            </a:r>
            <a:r>
              <a:rPr lang="en-SG" sz="2400" b="1" dirty="0" err="1">
                <a:solidFill>
                  <a:srgbClr val="323B4A"/>
                </a:solidFill>
                <a:latin typeface="+mn-lt"/>
              </a:rPr>
              <a:t>Wajo</a:t>
            </a:r>
            <a:endParaRPr lang="en-SG" sz="2400" b="1" dirty="0">
              <a:latin typeface="+mn-lt"/>
            </a:endParaRPr>
          </a:p>
        </p:txBody>
      </p:sp>
      <p:pic>
        <p:nvPicPr>
          <p:cNvPr id="2052" name="Picture 4" descr="Get lost in Japan's ancient samurai town - BBC Travel">
            <a:extLst>
              <a:ext uri="{FF2B5EF4-FFF2-40B4-BE49-F238E27FC236}">
                <a16:creationId xmlns:a16="http://schemas.microsoft.com/office/drawing/2014/main" id="{F133FAFC-3DA4-55D2-62FA-2F85777D7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2699" y="3657601"/>
            <a:ext cx="3522306" cy="19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0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RAME | This Japanese house is like a real-life version of Snakes and  Ladders">
            <a:extLst>
              <a:ext uri="{FF2B5EF4-FFF2-40B4-BE49-F238E27FC236}">
                <a16:creationId xmlns:a16="http://schemas.microsoft.com/office/drawing/2014/main" id="{68385218-47E1-91C9-6B66-189148212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771" y="669732"/>
            <a:ext cx="4481804" cy="29878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3694922" y="167951"/>
            <a:ext cx="4582383" cy="435651"/>
          </a:xfrm>
        </p:spPr>
        <p:txBody>
          <a:bodyPr/>
          <a:lstStyle/>
          <a:p>
            <a:pPr algn="ctr"/>
            <a:r>
              <a:rPr lang="en-SG" sz="2400" b="1" dirty="0">
                <a:solidFill>
                  <a:srgbClr val="323B4A"/>
                </a:solidFill>
                <a:latin typeface="+mn-lt"/>
              </a:rPr>
              <a:t>Player progression of Modern </a:t>
            </a:r>
            <a:r>
              <a:rPr lang="en-SG" sz="2400" b="1" dirty="0" err="1">
                <a:solidFill>
                  <a:srgbClr val="323B4A"/>
                </a:solidFill>
                <a:latin typeface="+mn-lt"/>
              </a:rPr>
              <a:t>Sekai</a:t>
            </a:r>
            <a:endParaRPr lang="en-SG" sz="2400" b="1" dirty="0">
              <a:latin typeface="+mn-lt"/>
            </a:endParaRPr>
          </a:p>
        </p:txBody>
      </p:sp>
      <p:sp>
        <p:nvSpPr>
          <p:cNvPr id="6" name="TextBox 5">
            <a:extLst>
              <a:ext uri="{FF2B5EF4-FFF2-40B4-BE49-F238E27FC236}">
                <a16:creationId xmlns:a16="http://schemas.microsoft.com/office/drawing/2014/main" id="{5AB1CCB2-6352-D24C-0BF8-C51ECF6A20ED}"/>
              </a:ext>
            </a:extLst>
          </p:cNvPr>
          <p:cNvSpPr txBox="1"/>
          <p:nvPr/>
        </p:nvSpPr>
        <p:spPr>
          <a:xfrm>
            <a:off x="6851905" y="3587397"/>
            <a:ext cx="2022230" cy="1754326"/>
          </a:xfrm>
          <a:prstGeom prst="rect">
            <a:avLst/>
          </a:prstGeom>
          <a:noFill/>
        </p:spPr>
        <p:txBody>
          <a:bodyPr wrap="square">
            <a:spAutoFit/>
          </a:bodyPr>
          <a:lstStyle/>
          <a:p>
            <a:pPr algn="r">
              <a:buClr>
                <a:schemeClr val="tx1"/>
              </a:buClr>
            </a:pPr>
            <a:r>
              <a:rPr lang="en-SG" sz="1200" i="0" dirty="0">
                <a:effectLst/>
                <a:latin typeface="+mn-lt"/>
              </a:rPr>
              <a:t>This sub-level will have no weapon so player has to escape yakuza from being captured</a:t>
            </a:r>
          </a:p>
          <a:p>
            <a:pPr algn="r">
              <a:buClr>
                <a:schemeClr val="tx1"/>
              </a:buClr>
            </a:pPr>
            <a:r>
              <a:rPr lang="en-SG" sz="1200" i="0" dirty="0">
                <a:effectLst/>
                <a:latin typeface="+mn-lt"/>
              </a:rPr>
              <a:t> </a:t>
            </a:r>
          </a:p>
          <a:p>
            <a:pPr algn="r">
              <a:buClr>
                <a:schemeClr val="tx1"/>
              </a:buClr>
            </a:pPr>
            <a:r>
              <a:rPr lang="en-SG" sz="1200" i="0" dirty="0">
                <a:effectLst/>
                <a:latin typeface="+mn-lt"/>
              </a:rPr>
              <a:t>A stolen car from yakuza can be used to escape yakuza with the help of </a:t>
            </a:r>
            <a:r>
              <a:rPr lang="en-SG" sz="1200" i="0" dirty="0" err="1">
                <a:effectLst/>
                <a:latin typeface="+mn-lt"/>
              </a:rPr>
              <a:t>Rikorin</a:t>
            </a:r>
            <a:r>
              <a:rPr lang="en-SG" sz="1200" i="0" dirty="0">
                <a:effectLst/>
                <a:latin typeface="+mn-lt"/>
              </a:rPr>
              <a:t> </a:t>
            </a:r>
            <a:endParaRPr lang="en-SG" sz="1200" dirty="0"/>
          </a:p>
        </p:txBody>
      </p:sp>
      <p:sp>
        <p:nvSpPr>
          <p:cNvPr id="7" name="TextBox 6">
            <a:extLst>
              <a:ext uri="{FF2B5EF4-FFF2-40B4-BE49-F238E27FC236}">
                <a16:creationId xmlns:a16="http://schemas.microsoft.com/office/drawing/2014/main" id="{EAA1EEDA-6BEA-3A96-6212-BBFF1B7C39E4}"/>
              </a:ext>
            </a:extLst>
          </p:cNvPr>
          <p:cNvSpPr txBox="1"/>
          <p:nvPr/>
        </p:nvSpPr>
        <p:spPr>
          <a:xfrm>
            <a:off x="8536443" y="3198168"/>
            <a:ext cx="2697613" cy="461665"/>
          </a:xfrm>
          <a:prstGeom prst="rect">
            <a:avLst/>
          </a:prstGeom>
          <a:noFill/>
        </p:spPr>
        <p:txBody>
          <a:bodyPr wrap="square">
            <a:spAutoFit/>
          </a:bodyPr>
          <a:lstStyle/>
          <a:p>
            <a:pPr algn="ctr">
              <a:buClr>
                <a:schemeClr val="tx1"/>
              </a:buClr>
            </a:pPr>
            <a:r>
              <a:rPr lang="en-SG" sz="2400" b="1" dirty="0">
                <a:solidFill>
                  <a:srgbClr val="323B4A"/>
                </a:solidFill>
                <a:latin typeface="+mn-lt"/>
              </a:rPr>
              <a:t>Apartment Area</a:t>
            </a:r>
            <a:endParaRPr lang="en-SG" sz="2400" dirty="0"/>
          </a:p>
        </p:txBody>
      </p:sp>
      <p:cxnSp>
        <p:nvCxnSpPr>
          <p:cNvPr id="9" name="Straight Arrow Connector 8">
            <a:extLst>
              <a:ext uri="{FF2B5EF4-FFF2-40B4-BE49-F238E27FC236}">
                <a16:creationId xmlns:a16="http://schemas.microsoft.com/office/drawing/2014/main" id="{6B4D1BEB-0FAE-5304-C422-A3F722CA0B5B}"/>
              </a:ext>
            </a:extLst>
          </p:cNvPr>
          <p:cNvCxnSpPr>
            <a:cxnSpLocks/>
            <a:stCxn id="17" idx="6"/>
            <a:endCxn id="7" idx="0"/>
          </p:cNvCxnSpPr>
          <p:nvPr/>
        </p:nvCxnSpPr>
        <p:spPr>
          <a:xfrm>
            <a:off x="8536444" y="2913395"/>
            <a:ext cx="1348806" cy="2847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79A1A03-F652-DC0B-1F9A-409C618BDF6E}"/>
              </a:ext>
            </a:extLst>
          </p:cNvPr>
          <p:cNvSpPr txBox="1"/>
          <p:nvPr/>
        </p:nvSpPr>
        <p:spPr>
          <a:xfrm>
            <a:off x="3599316" y="3736927"/>
            <a:ext cx="1780552" cy="2492990"/>
          </a:xfrm>
          <a:prstGeom prst="rect">
            <a:avLst/>
          </a:prstGeom>
          <a:noFill/>
        </p:spPr>
        <p:txBody>
          <a:bodyPr wrap="square">
            <a:spAutoFit/>
          </a:bodyPr>
          <a:lstStyle/>
          <a:p>
            <a:pPr algn="just">
              <a:buClr>
                <a:schemeClr val="tx1"/>
              </a:buClr>
            </a:pPr>
            <a:r>
              <a:rPr lang="en-SG" sz="1200" i="0" dirty="0">
                <a:effectLst/>
                <a:latin typeface="+mn-lt"/>
              </a:rPr>
              <a:t>This sub-level is the hardest as player will not only have to defeat two </a:t>
            </a:r>
            <a:r>
              <a:rPr lang="en-SG" sz="1200" i="0" dirty="0" err="1">
                <a:effectLst/>
                <a:latin typeface="+mn-lt"/>
              </a:rPr>
              <a:t>wves</a:t>
            </a:r>
            <a:r>
              <a:rPr lang="en-SG" sz="1200" i="0" dirty="0">
                <a:effectLst/>
                <a:latin typeface="+mn-lt"/>
              </a:rPr>
              <a:t> of enemies but also the boss with all sort of weapon. </a:t>
            </a:r>
          </a:p>
          <a:p>
            <a:pPr algn="just">
              <a:buClr>
                <a:schemeClr val="tx1"/>
              </a:buClr>
            </a:pPr>
            <a:endParaRPr lang="en-SG" sz="1200" dirty="0"/>
          </a:p>
          <a:p>
            <a:pPr algn="just">
              <a:buClr>
                <a:schemeClr val="tx1"/>
              </a:buClr>
            </a:pPr>
            <a:r>
              <a:rPr lang="en-SG" sz="1200" i="0" dirty="0">
                <a:effectLst/>
                <a:latin typeface="+mn-lt"/>
              </a:rPr>
              <a:t>By clearing </a:t>
            </a:r>
            <a:r>
              <a:rPr lang="en-SG" sz="1200" i="0" dirty="0" err="1">
                <a:effectLst/>
                <a:latin typeface="+mn-lt"/>
              </a:rPr>
              <a:t>level,</a:t>
            </a:r>
            <a:r>
              <a:rPr lang="en-SG" sz="1200" dirty="0" err="1"/>
              <a:t>allies</a:t>
            </a:r>
            <a:r>
              <a:rPr lang="en-SG" sz="1200" dirty="0"/>
              <a:t> make use of many different weapon of different </a:t>
            </a:r>
            <a:r>
              <a:rPr lang="en-SG" sz="1200" dirty="0" err="1"/>
              <a:t>sekai</a:t>
            </a:r>
            <a:r>
              <a:rPr lang="en-SG" sz="1200" dirty="0"/>
              <a:t>(mix of bat and </a:t>
            </a:r>
            <a:r>
              <a:rPr lang="en-SG" sz="1200" dirty="0" err="1"/>
              <a:t>lazer</a:t>
            </a:r>
            <a:r>
              <a:rPr lang="en-SG" sz="1200" dirty="0"/>
              <a:t> gun) </a:t>
            </a:r>
          </a:p>
        </p:txBody>
      </p:sp>
      <p:cxnSp>
        <p:nvCxnSpPr>
          <p:cNvPr id="10" name="Straight Arrow Connector 9">
            <a:extLst>
              <a:ext uri="{FF2B5EF4-FFF2-40B4-BE49-F238E27FC236}">
                <a16:creationId xmlns:a16="http://schemas.microsoft.com/office/drawing/2014/main" id="{2E1E8F44-D0BF-D734-9A2F-A35659C56D9B}"/>
              </a:ext>
            </a:extLst>
          </p:cNvPr>
          <p:cNvCxnSpPr>
            <a:cxnSpLocks/>
            <a:stCxn id="14" idx="2"/>
          </p:cNvCxnSpPr>
          <p:nvPr/>
        </p:nvCxnSpPr>
        <p:spPr>
          <a:xfrm flipH="1">
            <a:off x="2034073" y="1887555"/>
            <a:ext cx="2867317" cy="1163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5C255E10-C180-7BC1-2BCE-2D951326423B}"/>
              </a:ext>
            </a:extLst>
          </p:cNvPr>
          <p:cNvSpPr/>
          <p:nvPr/>
        </p:nvSpPr>
        <p:spPr>
          <a:xfrm>
            <a:off x="4901390" y="1555830"/>
            <a:ext cx="1354355" cy="66344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7" name="Oval 16">
            <a:extLst>
              <a:ext uri="{FF2B5EF4-FFF2-40B4-BE49-F238E27FC236}">
                <a16:creationId xmlns:a16="http://schemas.microsoft.com/office/drawing/2014/main" id="{9080B645-7DCE-03B0-B643-6B3E02B02232}"/>
              </a:ext>
            </a:extLst>
          </p:cNvPr>
          <p:cNvSpPr/>
          <p:nvPr/>
        </p:nvSpPr>
        <p:spPr>
          <a:xfrm>
            <a:off x="3927284" y="2221305"/>
            <a:ext cx="4609160" cy="138417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0" name="Title 2">
            <a:extLst>
              <a:ext uri="{FF2B5EF4-FFF2-40B4-BE49-F238E27FC236}">
                <a16:creationId xmlns:a16="http://schemas.microsoft.com/office/drawing/2014/main" id="{383B4281-FFE1-9A08-60CA-D1E5FEE438BB}"/>
              </a:ext>
            </a:extLst>
          </p:cNvPr>
          <p:cNvSpPr txBox="1">
            <a:spLocks/>
          </p:cNvSpPr>
          <p:nvPr/>
        </p:nvSpPr>
        <p:spPr>
          <a:xfrm>
            <a:off x="867165" y="5012536"/>
            <a:ext cx="1802042" cy="435651"/>
          </a:xfrm>
          <a:prstGeom prst="rect">
            <a:avLst/>
          </a:prstGeom>
        </p:spPr>
        <p:txBody>
          <a:bodyPr vert="horz" lIns="91440" tIns="0" rIns="91440" bIns="0" rtlCol="0" anchor="b">
            <a:noAutofit/>
          </a:bodyPr>
          <a:lstStyle>
            <a:lvl1pPr algn="l" defTabSz="914400" rtl="0" eaLnBrk="1" latinLnBrk="0" hangingPunct="1">
              <a:lnSpc>
                <a:spcPct val="90000"/>
              </a:lnSpc>
              <a:spcBef>
                <a:spcPct val="0"/>
              </a:spcBef>
              <a:buNone/>
              <a:defRPr sz="3600" b="0" kern="1200" spc="-50" baseline="0">
                <a:solidFill>
                  <a:schemeClr val="tx1"/>
                </a:solidFill>
                <a:latin typeface="+mj-lt"/>
                <a:ea typeface="+mj-ea"/>
                <a:cs typeface="+mj-cs"/>
              </a:defRPr>
            </a:lvl1pPr>
          </a:lstStyle>
          <a:p>
            <a:pPr algn="ctr"/>
            <a:r>
              <a:rPr lang="en-US" sz="2400" b="1" dirty="0">
                <a:solidFill>
                  <a:srgbClr val="323B4A"/>
                </a:solidFill>
                <a:latin typeface="+mn-lt"/>
              </a:rPr>
              <a:t>C</a:t>
            </a:r>
            <a:r>
              <a:rPr lang="en-SG" sz="2400" b="1" dirty="0" err="1">
                <a:solidFill>
                  <a:srgbClr val="323B4A"/>
                </a:solidFill>
                <a:latin typeface="+mn-lt"/>
              </a:rPr>
              <a:t>ity</a:t>
            </a:r>
            <a:endParaRPr lang="en-SG" sz="2400" b="1" dirty="0">
              <a:latin typeface="+mn-lt"/>
            </a:endParaRPr>
          </a:p>
        </p:txBody>
      </p:sp>
      <p:pic>
        <p:nvPicPr>
          <p:cNvPr id="8194" name="Picture 2">
            <a:extLst>
              <a:ext uri="{FF2B5EF4-FFF2-40B4-BE49-F238E27FC236}">
                <a16:creationId xmlns:a16="http://schemas.microsoft.com/office/drawing/2014/main" id="{B100E5A9-BC59-2CAA-E332-8A8C4612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64" y="3595772"/>
            <a:ext cx="2172478" cy="21724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his is how Tokyo plans to become a sustainable city of the future | World  Economic Forum">
            <a:extLst>
              <a:ext uri="{FF2B5EF4-FFF2-40B4-BE49-F238E27FC236}">
                <a16:creationId xmlns:a16="http://schemas.microsoft.com/office/drawing/2014/main" id="{3D5A351A-A9C5-C2B9-8E9A-61741E87D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3" y="3051432"/>
            <a:ext cx="2964353" cy="19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231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3694922" y="167951"/>
            <a:ext cx="4969684" cy="435651"/>
          </a:xfrm>
        </p:spPr>
        <p:txBody>
          <a:bodyPr/>
          <a:lstStyle/>
          <a:p>
            <a:pPr algn="ctr"/>
            <a:r>
              <a:rPr lang="en-SG" sz="2400" b="1" dirty="0">
                <a:solidFill>
                  <a:srgbClr val="323B4A"/>
                </a:solidFill>
                <a:latin typeface="+mn-lt"/>
              </a:rPr>
              <a:t>Game Flow of All over the </a:t>
            </a:r>
            <a:r>
              <a:rPr lang="en-SG" sz="2400" b="1" dirty="0" err="1">
                <a:solidFill>
                  <a:srgbClr val="323B4A"/>
                </a:solidFill>
                <a:latin typeface="+mn-lt"/>
              </a:rPr>
              <a:t>Sekai</a:t>
            </a:r>
            <a:endParaRPr lang="en-SG" sz="2400" b="1" dirty="0">
              <a:latin typeface="+mn-lt"/>
            </a:endParaRPr>
          </a:p>
        </p:txBody>
      </p:sp>
      <p:pic>
        <p:nvPicPr>
          <p:cNvPr id="19" name="Picture 18">
            <a:extLst>
              <a:ext uri="{FF2B5EF4-FFF2-40B4-BE49-F238E27FC236}">
                <a16:creationId xmlns:a16="http://schemas.microsoft.com/office/drawing/2014/main" id="{FFC6FB36-F6ED-13CB-6466-E62F0B4BA79D}"/>
              </a:ext>
            </a:extLst>
          </p:cNvPr>
          <p:cNvPicPr>
            <a:picLocks noChangeAspect="1"/>
          </p:cNvPicPr>
          <p:nvPr/>
        </p:nvPicPr>
        <p:blipFill>
          <a:blip r:embed="rId2"/>
          <a:stretch>
            <a:fillRect/>
          </a:stretch>
        </p:blipFill>
        <p:spPr>
          <a:xfrm>
            <a:off x="523782" y="619006"/>
            <a:ext cx="11017188" cy="5619988"/>
          </a:xfrm>
          <a:prstGeom prst="rect">
            <a:avLst/>
          </a:prstGeom>
        </p:spPr>
      </p:pic>
    </p:spTree>
    <p:extLst>
      <p:ext uri="{BB962C8B-B14F-4D97-AF65-F5344CB8AC3E}">
        <p14:creationId xmlns:p14="http://schemas.microsoft.com/office/powerpoint/2010/main" val="817919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1F6F810E-3810-141B-C680-33DB76897D0A}"/>
              </a:ext>
            </a:extLst>
          </p:cNvPr>
          <p:cNvSpPr>
            <a:spLocks noGrp="1"/>
          </p:cNvSpPr>
          <p:nvPr>
            <p:ph idx="1"/>
          </p:nvPr>
        </p:nvSpPr>
        <p:spPr>
          <a:xfrm>
            <a:off x="1097280" y="1603948"/>
            <a:ext cx="10058400" cy="4500827"/>
          </a:xfrm>
        </p:spPr>
        <p:txBody>
          <a:bodyPr>
            <a:normAutofit fontScale="85000" lnSpcReduction="20000"/>
          </a:bodyPr>
          <a:lstStyle/>
          <a:p>
            <a:pPr marL="0" indent="0">
              <a:buNone/>
            </a:pPr>
            <a:r>
              <a:rPr lang="en-US" b="1" dirty="0"/>
              <a:t>Story of All over the </a:t>
            </a:r>
            <a:r>
              <a:rPr lang="en-US" b="1" dirty="0" err="1"/>
              <a:t>Sekai</a:t>
            </a:r>
            <a:endParaRPr lang="en-US" b="1" dirty="0"/>
          </a:p>
          <a:p>
            <a:pPr marL="0" indent="0">
              <a:buNone/>
            </a:pPr>
            <a:r>
              <a:rPr lang="en-US" dirty="0">
                <a:hlinkClick r:id="rId2"/>
              </a:rPr>
              <a:t>https://app.milanote.com/1Pl1PQ1VcbM751?p=LbhMbV2OuzM</a:t>
            </a:r>
            <a:r>
              <a:rPr lang="en-US" dirty="0"/>
              <a:t> </a:t>
            </a:r>
          </a:p>
          <a:p>
            <a:pPr marL="0" indent="0">
              <a:buNone/>
            </a:pPr>
            <a:r>
              <a:rPr lang="en-US" b="1" dirty="0" err="1"/>
              <a:t>Izzuka</a:t>
            </a:r>
            <a:r>
              <a:rPr lang="en-US" b="1" dirty="0"/>
              <a:t> </a:t>
            </a:r>
            <a:r>
              <a:rPr lang="en-US" b="1" dirty="0" err="1"/>
              <a:t>Wajo</a:t>
            </a:r>
            <a:r>
              <a:rPr lang="en-US" b="1" dirty="0"/>
              <a:t> </a:t>
            </a:r>
          </a:p>
          <a:p>
            <a:pPr marL="0" indent="0">
              <a:buNone/>
            </a:pPr>
            <a:r>
              <a:rPr lang="en-US" dirty="0">
                <a:hlinkClick r:id="rId3"/>
              </a:rPr>
              <a:t>https://no.wikipedia.org/wiki/Himejiborgen</a:t>
            </a:r>
            <a:r>
              <a:rPr lang="en-US" dirty="0"/>
              <a:t> </a:t>
            </a:r>
          </a:p>
          <a:p>
            <a:pPr marL="0" indent="0">
              <a:buNone/>
            </a:pPr>
            <a:r>
              <a:rPr lang="en-US" b="1" dirty="0"/>
              <a:t>Map of 16</a:t>
            </a:r>
            <a:r>
              <a:rPr lang="en-US" b="1" baseline="30000" dirty="0"/>
              <a:t>th</a:t>
            </a:r>
            <a:r>
              <a:rPr lang="en-US" b="1" dirty="0"/>
              <a:t> century </a:t>
            </a:r>
            <a:r>
              <a:rPr lang="en-US" b="1" dirty="0" err="1"/>
              <a:t>Sekai</a:t>
            </a:r>
            <a:endParaRPr lang="en-US" b="1" dirty="0"/>
          </a:p>
          <a:p>
            <a:pPr marL="0" indent="0">
              <a:buNone/>
            </a:pPr>
            <a:r>
              <a:rPr lang="en-US" dirty="0">
                <a:hlinkClick r:id="rId4"/>
              </a:rPr>
              <a:t>https://www.historytoday.com/archive/japanese-castles</a:t>
            </a:r>
            <a:r>
              <a:rPr lang="en-US" dirty="0"/>
              <a:t> </a:t>
            </a:r>
          </a:p>
          <a:p>
            <a:pPr marL="0" indent="0">
              <a:buNone/>
            </a:pPr>
            <a:r>
              <a:rPr lang="en-US" b="1" dirty="0"/>
              <a:t>Map of 21</a:t>
            </a:r>
            <a:r>
              <a:rPr lang="en-US" b="1" baseline="30000" dirty="0"/>
              <a:t>st</a:t>
            </a:r>
            <a:r>
              <a:rPr lang="en-US" b="1" dirty="0"/>
              <a:t> century </a:t>
            </a:r>
            <a:r>
              <a:rPr lang="en-US" b="1" dirty="0" err="1"/>
              <a:t>Sekai</a:t>
            </a:r>
            <a:endParaRPr lang="en-US" b="1" dirty="0"/>
          </a:p>
          <a:p>
            <a:pPr marL="0" indent="0">
              <a:buNone/>
            </a:pPr>
            <a:r>
              <a:rPr lang="en-US" dirty="0">
                <a:hlinkClick r:id="rId5"/>
              </a:rPr>
              <a:t>https://www.dezeen.com/2018/05/31/architecture-akihisa-hirata-tokyo-stacks-concrete-boxes-tree-ness-house/</a:t>
            </a:r>
            <a:r>
              <a:rPr lang="en-US" dirty="0"/>
              <a:t>  </a:t>
            </a:r>
          </a:p>
          <a:p>
            <a:pPr marL="0" indent="0">
              <a:buNone/>
            </a:pPr>
            <a:r>
              <a:rPr lang="en-US" b="1" dirty="0" err="1"/>
              <a:t>Izzuka</a:t>
            </a:r>
            <a:r>
              <a:rPr lang="en-US" b="1" dirty="0"/>
              <a:t> Village</a:t>
            </a:r>
          </a:p>
          <a:p>
            <a:pPr marL="0" indent="0">
              <a:buNone/>
            </a:pPr>
            <a:r>
              <a:rPr lang="en-US" dirty="0">
                <a:hlinkClick r:id="rId6"/>
              </a:rPr>
              <a:t>https://ychef.files.bbci.co.uk/976x549/p02ls7ym.jpg</a:t>
            </a:r>
            <a:r>
              <a:rPr lang="en-US" dirty="0"/>
              <a:t> </a:t>
            </a:r>
          </a:p>
          <a:p>
            <a:pPr marL="0" indent="0">
              <a:buNone/>
            </a:pPr>
            <a:r>
              <a:rPr lang="en-US" dirty="0"/>
              <a:t> </a:t>
            </a:r>
          </a:p>
        </p:txBody>
      </p:sp>
      <p:sp>
        <p:nvSpPr>
          <p:cNvPr id="18" name="Title 2">
            <a:extLst>
              <a:ext uri="{FF2B5EF4-FFF2-40B4-BE49-F238E27FC236}">
                <a16:creationId xmlns:a16="http://schemas.microsoft.com/office/drawing/2014/main" id="{EA8B20C1-C3D3-F81F-AE10-A8B8AFFEC35F}"/>
              </a:ext>
            </a:extLst>
          </p:cNvPr>
          <p:cNvSpPr>
            <a:spLocks noGrp="1"/>
          </p:cNvSpPr>
          <p:nvPr>
            <p:ph type="title"/>
          </p:nvPr>
        </p:nvSpPr>
        <p:spPr>
          <a:xfrm>
            <a:off x="1097280" y="942871"/>
            <a:ext cx="10058400" cy="406244"/>
          </a:xfrm>
        </p:spPr>
        <p:txBody>
          <a:bodyPr>
            <a:normAutofit fontScale="90000"/>
          </a:bodyPr>
          <a:lstStyle/>
          <a:p>
            <a:r>
              <a:rPr lang="en-US" dirty="0"/>
              <a:t>Reference</a:t>
            </a:r>
          </a:p>
        </p:txBody>
      </p:sp>
    </p:spTree>
    <p:extLst>
      <p:ext uri="{BB962C8B-B14F-4D97-AF65-F5344CB8AC3E}">
        <p14:creationId xmlns:p14="http://schemas.microsoft.com/office/powerpoint/2010/main" val="2371877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1F6F810E-3810-141B-C680-33DB76897D0A}"/>
              </a:ext>
            </a:extLst>
          </p:cNvPr>
          <p:cNvSpPr>
            <a:spLocks noGrp="1"/>
          </p:cNvSpPr>
          <p:nvPr>
            <p:ph idx="1"/>
          </p:nvPr>
        </p:nvSpPr>
        <p:spPr>
          <a:xfrm>
            <a:off x="1097280" y="1424066"/>
            <a:ext cx="10058400" cy="4680709"/>
          </a:xfrm>
        </p:spPr>
        <p:txBody>
          <a:bodyPr>
            <a:normAutofit fontScale="85000" lnSpcReduction="20000"/>
          </a:bodyPr>
          <a:lstStyle/>
          <a:p>
            <a:pPr marL="0" indent="0" algn="just">
              <a:buClr>
                <a:schemeClr val="tx1"/>
              </a:buClr>
              <a:buNone/>
            </a:pPr>
            <a:r>
              <a:rPr lang="en-US" b="1" dirty="0"/>
              <a:t>A</a:t>
            </a:r>
            <a:r>
              <a:rPr lang="en-SG" b="1" dirty="0" err="1"/>
              <a:t>lpha’s</a:t>
            </a:r>
            <a:r>
              <a:rPr lang="en-SG" b="1" dirty="0"/>
              <a:t> 16</a:t>
            </a:r>
            <a:r>
              <a:rPr lang="en-SG" b="1" baseline="30000" dirty="0"/>
              <a:t>th</a:t>
            </a:r>
            <a:r>
              <a:rPr lang="en-SG" b="1" dirty="0"/>
              <a:t> century Japanese solider </a:t>
            </a:r>
            <a:endParaRPr lang="en-SG" sz="2000" b="1" i="0" dirty="0">
              <a:effectLst/>
              <a:latin typeface="+mn-lt"/>
            </a:endParaRPr>
          </a:p>
          <a:p>
            <a:pPr marL="0" indent="0">
              <a:buNone/>
            </a:pPr>
            <a:r>
              <a:rPr lang="en-US" dirty="0">
                <a:hlinkClick r:id="rId2"/>
              </a:rPr>
              <a:t>https://en.wikipedia.org/wiki/Samurai</a:t>
            </a:r>
            <a:endParaRPr lang="en-US" dirty="0"/>
          </a:p>
          <a:p>
            <a:pPr marL="0" indent="0">
              <a:buNone/>
            </a:pPr>
            <a:r>
              <a:rPr lang="en-US" b="1" dirty="0"/>
              <a:t>Wanderer Alpha</a:t>
            </a:r>
          </a:p>
          <a:p>
            <a:pPr marL="0" indent="0">
              <a:buNone/>
            </a:pPr>
            <a:r>
              <a:rPr lang="en-US" dirty="0">
                <a:hlinkClick r:id="rId3"/>
              </a:rPr>
              <a:t>https://www.gematsu.com/2022/10/stranger-of-paradise-final-fantasy-origin-dlc-wanderer-of-the-rift-launch-trailer-details-and-screenshots</a:t>
            </a:r>
            <a:endParaRPr lang="en-US" dirty="0"/>
          </a:p>
          <a:p>
            <a:pPr marL="0" indent="0">
              <a:buNone/>
            </a:pPr>
            <a:r>
              <a:rPr lang="en-US" b="1" dirty="0"/>
              <a:t>21st century Apartment</a:t>
            </a:r>
          </a:p>
          <a:p>
            <a:pPr marL="0" indent="0">
              <a:buNone/>
            </a:pPr>
            <a:r>
              <a:rPr lang="en-US" dirty="0">
                <a:hlinkClick r:id="rId4"/>
              </a:rPr>
              <a:t>https://www.wsj.com/articles/fortress-becomes-japans-biggest-private-apartment-landlord-with-1-billion-bet-11560855602</a:t>
            </a:r>
            <a:endParaRPr lang="en-US" dirty="0"/>
          </a:p>
          <a:p>
            <a:pPr marL="0" indent="0">
              <a:buNone/>
            </a:pPr>
            <a:r>
              <a:rPr lang="en-US" b="1" dirty="0"/>
              <a:t>16</a:t>
            </a:r>
            <a:r>
              <a:rPr lang="en-US" b="1" baseline="30000" dirty="0"/>
              <a:t>th</a:t>
            </a:r>
            <a:r>
              <a:rPr lang="en-US" b="1" dirty="0"/>
              <a:t> century Japanese solider weapon</a:t>
            </a:r>
          </a:p>
          <a:p>
            <a:pPr marL="0" indent="0">
              <a:buNone/>
            </a:pPr>
            <a:r>
              <a:rPr lang="en-US" dirty="0">
                <a:hlinkClick r:id="rId5"/>
              </a:rPr>
              <a:t>https://www.ancient-origins.net/artifacts-ancient-technology/samurai-weapons-0010730</a:t>
            </a:r>
            <a:r>
              <a:rPr lang="en-US" dirty="0"/>
              <a:t> </a:t>
            </a:r>
          </a:p>
          <a:p>
            <a:pPr marL="0" indent="0">
              <a:buNone/>
            </a:pPr>
            <a:r>
              <a:rPr lang="en-US" b="1" dirty="0"/>
              <a:t>Teleporting stone</a:t>
            </a:r>
          </a:p>
          <a:p>
            <a:pPr marL="0" indent="0">
              <a:buNone/>
            </a:pPr>
            <a:r>
              <a:rPr lang="en-US" dirty="0">
                <a:hlinkClick r:id="rId6"/>
              </a:rPr>
              <a:t>https://criticalrole.fandom.com/wiki/Gate_stone</a:t>
            </a:r>
            <a:r>
              <a:rPr lang="en-US" dirty="0"/>
              <a:t> </a:t>
            </a:r>
          </a:p>
          <a:p>
            <a:pPr marL="0" indent="0">
              <a:buNone/>
            </a:pPr>
            <a:r>
              <a:rPr lang="en-US" dirty="0"/>
              <a:t> </a:t>
            </a:r>
          </a:p>
        </p:txBody>
      </p:sp>
      <p:sp>
        <p:nvSpPr>
          <p:cNvPr id="18" name="Title 2">
            <a:extLst>
              <a:ext uri="{FF2B5EF4-FFF2-40B4-BE49-F238E27FC236}">
                <a16:creationId xmlns:a16="http://schemas.microsoft.com/office/drawing/2014/main" id="{EA8B20C1-C3D3-F81F-AE10-A8B8AFFEC35F}"/>
              </a:ext>
            </a:extLst>
          </p:cNvPr>
          <p:cNvSpPr>
            <a:spLocks noGrp="1"/>
          </p:cNvSpPr>
          <p:nvPr>
            <p:ph type="title"/>
          </p:nvPr>
        </p:nvSpPr>
        <p:spPr>
          <a:xfrm>
            <a:off x="1097280" y="942871"/>
            <a:ext cx="10058400" cy="481195"/>
          </a:xfrm>
        </p:spPr>
        <p:txBody>
          <a:bodyPr/>
          <a:lstStyle/>
          <a:p>
            <a:r>
              <a:rPr lang="en-US" dirty="0"/>
              <a:t>Reference</a:t>
            </a:r>
          </a:p>
        </p:txBody>
      </p:sp>
    </p:spTree>
    <p:extLst>
      <p:ext uri="{BB962C8B-B14F-4D97-AF65-F5344CB8AC3E}">
        <p14:creationId xmlns:p14="http://schemas.microsoft.com/office/powerpoint/2010/main" val="926965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1F6F810E-3810-141B-C680-33DB76897D0A}"/>
              </a:ext>
            </a:extLst>
          </p:cNvPr>
          <p:cNvSpPr>
            <a:spLocks noGrp="1"/>
          </p:cNvSpPr>
          <p:nvPr>
            <p:ph idx="1"/>
          </p:nvPr>
        </p:nvSpPr>
        <p:spPr>
          <a:xfrm>
            <a:off x="1097280" y="1424066"/>
            <a:ext cx="10058400" cy="4680709"/>
          </a:xfrm>
        </p:spPr>
        <p:txBody>
          <a:bodyPr>
            <a:normAutofit fontScale="92500" lnSpcReduction="10000"/>
          </a:bodyPr>
          <a:lstStyle/>
          <a:p>
            <a:pPr marL="0" indent="0" algn="just">
              <a:buClr>
                <a:schemeClr val="tx1"/>
              </a:buClr>
              <a:buNone/>
            </a:pPr>
            <a:r>
              <a:rPr lang="en-US" b="1" dirty="0"/>
              <a:t>Japanese naginata spear</a:t>
            </a:r>
            <a:endParaRPr lang="en-SG" sz="2000" b="1" i="0" dirty="0">
              <a:effectLst/>
              <a:latin typeface="+mn-lt"/>
            </a:endParaRPr>
          </a:p>
          <a:p>
            <a:pPr marL="0" indent="0">
              <a:buNone/>
            </a:pPr>
            <a:r>
              <a:rPr lang="en-US" dirty="0">
                <a:hlinkClick r:id="rId2"/>
              </a:rPr>
              <a:t>https://www.stronghold-nation.com/history/ref/japanese-naginata-spear</a:t>
            </a:r>
            <a:endParaRPr lang="en-US" dirty="0"/>
          </a:p>
          <a:p>
            <a:pPr marL="0" indent="0">
              <a:buNone/>
            </a:pPr>
            <a:r>
              <a:rPr lang="en-US" b="1" dirty="0"/>
              <a:t>Yakuza</a:t>
            </a:r>
          </a:p>
          <a:p>
            <a:pPr marL="0" indent="0">
              <a:buNone/>
            </a:pPr>
            <a:r>
              <a:rPr lang="en-US" dirty="0">
                <a:hlinkClick r:id="rId3"/>
              </a:rPr>
              <a:t>https://www.japantimes.co.jp/wp-content/uploads/2016/06/p9-hadfield-twisted-20160623.jpg</a:t>
            </a:r>
            <a:r>
              <a:rPr lang="en-US" dirty="0"/>
              <a:t> </a:t>
            </a:r>
          </a:p>
          <a:p>
            <a:pPr marL="0" indent="0">
              <a:buNone/>
            </a:pPr>
            <a:r>
              <a:rPr lang="en-US" b="1" dirty="0"/>
              <a:t>Small arm pistol</a:t>
            </a:r>
          </a:p>
          <a:p>
            <a:pPr marL="0" indent="0">
              <a:buNone/>
            </a:pPr>
            <a:r>
              <a:rPr lang="en-US" dirty="0">
                <a:hlinkClick r:id="rId4"/>
              </a:rPr>
              <a:t>https://cdn.britannica.com/96/176196-050-EFC5E6A6/Glock-pistol.jpg</a:t>
            </a:r>
            <a:endParaRPr lang="en-US" dirty="0"/>
          </a:p>
          <a:p>
            <a:pPr marL="0" indent="0">
              <a:buNone/>
            </a:pPr>
            <a:r>
              <a:rPr lang="en-US" b="1" dirty="0"/>
              <a:t>Yakuza bat</a:t>
            </a:r>
          </a:p>
          <a:p>
            <a:pPr marL="0" indent="0">
              <a:buNone/>
            </a:pPr>
            <a:r>
              <a:rPr lang="en-US" dirty="0">
                <a:hlinkClick r:id="rId5"/>
              </a:rPr>
              <a:t>https://www.yakuzastore.com/amp-baseball-bat/accessoires/diverses/a-9914/</a:t>
            </a:r>
            <a:endParaRPr lang="en-US" dirty="0"/>
          </a:p>
          <a:p>
            <a:pPr marL="0" indent="0">
              <a:buNone/>
            </a:pPr>
            <a:r>
              <a:rPr lang="en-US" b="1" dirty="0"/>
              <a:t>Yakuza Car</a:t>
            </a:r>
          </a:p>
          <a:p>
            <a:pPr marL="0" indent="0">
              <a:buNone/>
            </a:pPr>
            <a:r>
              <a:rPr lang="en-US" dirty="0">
                <a:hlinkClick r:id="rId6"/>
              </a:rPr>
              <a:t>https://www.dmarge.com/wp-content/uploads/2021/02/toyota-century-feature.jpg</a:t>
            </a:r>
            <a:r>
              <a:rPr lang="en-US" dirty="0"/>
              <a:t>  </a:t>
            </a:r>
          </a:p>
        </p:txBody>
      </p:sp>
      <p:sp>
        <p:nvSpPr>
          <p:cNvPr id="18" name="Title 2">
            <a:extLst>
              <a:ext uri="{FF2B5EF4-FFF2-40B4-BE49-F238E27FC236}">
                <a16:creationId xmlns:a16="http://schemas.microsoft.com/office/drawing/2014/main" id="{EA8B20C1-C3D3-F81F-AE10-A8B8AFFEC35F}"/>
              </a:ext>
            </a:extLst>
          </p:cNvPr>
          <p:cNvSpPr>
            <a:spLocks noGrp="1"/>
          </p:cNvSpPr>
          <p:nvPr>
            <p:ph type="title"/>
          </p:nvPr>
        </p:nvSpPr>
        <p:spPr>
          <a:xfrm>
            <a:off x="1097280" y="942871"/>
            <a:ext cx="10058400" cy="481195"/>
          </a:xfrm>
        </p:spPr>
        <p:txBody>
          <a:bodyPr/>
          <a:lstStyle/>
          <a:p>
            <a:r>
              <a:rPr lang="en-US" dirty="0"/>
              <a:t>Reference</a:t>
            </a:r>
          </a:p>
        </p:txBody>
      </p:sp>
    </p:spTree>
    <p:extLst>
      <p:ext uri="{BB962C8B-B14F-4D97-AF65-F5344CB8AC3E}">
        <p14:creationId xmlns:p14="http://schemas.microsoft.com/office/powerpoint/2010/main" val="1260759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1F6F810E-3810-141B-C680-33DB76897D0A}"/>
              </a:ext>
            </a:extLst>
          </p:cNvPr>
          <p:cNvSpPr>
            <a:spLocks noGrp="1"/>
          </p:cNvSpPr>
          <p:nvPr>
            <p:ph idx="1"/>
          </p:nvPr>
        </p:nvSpPr>
        <p:spPr>
          <a:xfrm>
            <a:off x="1097280" y="1424066"/>
            <a:ext cx="10058400" cy="4680709"/>
          </a:xfrm>
        </p:spPr>
        <p:txBody>
          <a:bodyPr>
            <a:normAutofit fontScale="77500" lnSpcReduction="20000"/>
          </a:bodyPr>
          <a:lstStyle/>
          <a:p>
            <a:pPr marL="0" indent="0" algn="just">
              <a:buClr>
                <a:schemeClr val="tx1"/>
              </a:buClr>
              <a:buNone/>
            </a:pPr>
            <a:r>
              <a:rPr lang="en-US" b="1" dirty="0"/>
              <a:t>Princess </a:t>
            </a:r>
            <a:r>
              <a:rPr lang="en-US" b="1" dirty="0" err="1"/>
              <a:t>Rikorin</a:t>
            </a:r>
            <a:endParaRPr lang="en-SG" sz="2000" b="1" i="0" dirty="0">
              <a:effectLst/>
              <a:latin typeface="+mn-lt"/>
            </a:endParaRPr>
          </a:p>
          <a:p>
            <a:pPr marL="0" indent="0">
              <a:buNone/>
            </a:pPr>
            <a:r>
              <a:rPr lang="en-US" dirty="0">
                <a:hlinkClick r:id="rId2"/>
              </a:rPr>
              <a:t>https://i.pinimg.com/originals/44/52/90/4452907bd8b8380520837f96f09c1ba5.jpg</a:t>
            </a:r>
            <a:endParaRPr lang="en-US" dirty="0"/>
          </a:p>
          <a:p>
            <a:pPr marL="0" indent="0">
              <a:buNone/>
            </a:pPr>
            <a:r>
              <a:rPr lang="en-US" b="1" dirty="0"/>
              <a:t>World Map of Japan</a:t>
            </a:r>
          </a:p>
          <a:p>
            <a:pPr marL="0" indent="0">
              <a:buNone/>
            </a:pPr>
            <a:r>
              <a:rPr lang="en-US" dirty="0">
                <a:hlinkClick r:id="rId3"/>
              </a:rPr>
              <a:t>https://www.japan-guide.com/g18/rugbyworldcup_1807.gif</a:t>
            </a:r>
            <a:endParaRPr lang="en-US" dirty="0"/>
          </a:p>
          <a:p>
            <a:pPr marL="0" indent="0">
              <a:buNone/>
            </a:pPr>
            <a:r>
              <a:rPr lang="en-US" b="1" dirty="0"/>
              <a:t>City area of Tokyo</a:t>
            </a:r>
          </a:p>
          <a:p>
            <a:pPr marL="0" indent="0">
              <a:buNone/>
            </a:pPr>
            <a:r>
              <a:rPr lang="en-US" dirty="0">
                <a:hlinkClick r:id="rId4"/>
              </a:rPr>
              <a:t>https://assets.weforum.org/article/image/responsive_big_webp_3njKlgxuIgM1RPriBxovvZa2lsoUiW1fmg5X0bteJo8.webp</a:t>
            </a:r>
            <a:endParaRPr lang="en-US" dirty="0"/>
          </a:p>
          <a:p>
            <a:pPr marL="0" indent="0">
              <a:buNone/>
            </a:pPr>
            <a:r>
              <a:rPr lang="en-US" b="1" dirty="0"/>
              <a:t>Futuristic Android Allies</a:t>
            </a:r>
          </a:p>
          <a:p>
            <a:pPr marL="0" indent="0">
              <a:buNone/>
            </a:pPr>
            <a:r>
              <a:rPr lang="en-US" dirty="0">
                <a:hlinkClick r:id="rId5"/>
              </a:rPr>
              <a:t>https://i.pinimg.com/originals/8a/02/bb/8a02bbd709436aa07be2c4c1e732db28.jpg</a:t>
            </a:r>
            <a:endParaRPr lang="en-US" dirty="0"/>
          </a:p>
          <a:p>
            <a:pPr marL="0" indent="0">
              <a:buNone/>
            </a:pPr>
            <a:r>
              <a:rPr lang="en-US" b="1" dirty="0"/>
              <a:t>Futuristic Enemies 1</a:t>
            </a:r>
          </a:p>
          <a:p>
            <a:pPr marL="0" indent="0">
              <a:buNone/>
            </a:pPr>
            <a:r>
              <a:rPr lang="en-US" dirty="0">
                <a:hlinkClick r:id="rId6"/>
              </a:rPr>
              <a:t>https://api.warrobots.net/storage/content/pictures/297/content_invader.jpg</a:t>
            </a:r>
            <a:r>
              <a:rPr lang="en-US" dirty="0"/>
              <a:t> </a:t>
            </a:r>
          </a:p>
          <a:p>
            <a:pPr marL="0" indent="0">
              <a:buNone/>
            </a:pPr>
            <a:r>
              <a:rPr lang="en-US" b="1" dirty="0"/>
              <a:t>Futuristic Enemies 2</a:t>
            </a:r>
          </a:p>
          <a:p>
            <a:pPr marL="0" indent="0">
              <a:buNone/>
            </a:pPr>
            <a:r>
              <a:rPr lang="en-US" dirty="0">
                <a:hlinkClick r:id="rId7"/>
              </a:rPr>
              <a:t>https://i.pinimg.com/236x/14/a5/8b/14a58b4cf74cd5eb5b1f0863a186ab67--scifi-robot-factory.jpg</a:t>
            </a:r>
            <a:r>
              <a:rPr lang="en-US" dirty="0"/>
              <a:t> </a:t>
            </a:r>
          </a:p>
        </p:txBody>
      </p:sp>
      <p:sp>
        <p:nvSpPr>
          <p:cNvPr id="18" name="Title 2">
            <a:extLst>
              <a:ext uri="{FF2B5EF4-FFF2-40B4-BE49-F238E27FC236}">
                <a16:creationId xmlns:a16="http://schemas.microsoft.com/office/drawing/2014/main" id="{EA8B20C1-C3D3-F81F-AE10-A8B8AFFEC35F}"/>
              </a:ext>
            </a:extLst>
          </p:cNvPr>
          <p:cNvSpPr>
            <a:spLocks noGrp="1"/>
          </p:cNvSpPr>
          <p:nvPr>
            <p:ph type="title"/>
          </p:nvPr>
        </p:nvSpPr>
        <p:spPr>
          <a:xfrm>
            <a:off x="1097280" y="942871"/>
            <a:ext cx="10058400" cy="481195"/>
          </a:xfrm>
        </p:spPr>
        <p:txBody>
          <a:bodyPr/>
          <a:lstStyle/>
          <a:p>
            <a:r>
              <a:rPr lang="en-US" dirty="0"/>
              <a:t>Reference</a:t>
            </a:r>
          </a:p>
        </p:txBody>
      </p:sp>
    </p:spTree>
    <p:extLst>
      <p:ext uri="{BB962C8B-B14F-4D97-AF65-F5344CB8AC3E}">
        <p14:creationId xmlns:p14="http://schemas.microsoft.com/office/powerpoint/2010/main" val="246809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1F6F810E-3810-141B-C680-33DB76897D0A}"/>
              </a:ext>
            </a:extLst>
          </p:cNvPr>
          <p:cNvSpPr>
            <a:spLocks noGrp="1"/>
          </p:cNvSpPr>
          <p:nvPr>
            <p:ph idx="1"/>
          </p:nvPr>
        </p:nvSpPr>
        <p:spPr>
          <a:xfrm>
            <a:off x="1097280" y="1424066"/>
            <a:ext cx="10058400" cy="4680709"/>
          </a:xfrm>
        </p:spPr>
        <p:txBody>
          <a:bodyPr>
            <a:normAutofit lnSpcReduction="10000"/>
          </a:bodyPr>
          <a:lstStyle/>
          <a:p>
            <a:pPr marL="0" indent="0" algn="just">
              <a:buClr>
                <a:schemeClr val="tx1"/>
              </a:buClr>
              <a:buNone/>
            </a:pPr>
            <a:r>
              <a:rPr lang="en-US" b="1" dirty="0"/>
              <a:t>Lazer Beam</a:t>
            </a:r>
            <a:endParaRPr lang="en-SG" sz="2000" b="1" i="0" dirty="0">
              <a:effectLst/>
              <a:latin typeface="+mn-lt"/>
            </a:endParaRPr>
          </a:p>
          <a:p>
            <a:pPr marL="0" indent="0">
              <a:buNone/>
            </a:pPr>
            <a:r>
              <a:rPr lang="en-US" dirty="0">
                <a:hlinkClick r:id="rId2"/>
              </a:rPr>
              <a:t>https://www.pngitem.com/pimgs/m/162-1625645_transparent-laser-sprite-laser-beam-sprite-png-png.png</a:t>
            </a:r>
            <a:r>
              <a:rPr lang="en-US" dirty="0"/>
              <a:t> </a:t>
            </a:r>
          </a:p>
          <a:p>
            <a:pPr marL="0" indent="0">
              <a:buNone/>
            </a:pPr>
            <a:r>
              <a:rPr lang="en-US" b="1" dirty="0"/>
              <a:t>Robot Shooting Gun</a:t>
            </a:r>
          </a:p>
          <a:p>
            <a:pPr marL="0" indent="0">
              <a:buNone/>
            </a:pPr>
            <a:r>
              <a:rPr lang="en-US" dirty="0">
                <a:hlinkClick r:id="rId3"/>
              </a:rPr>
              <a:t>https://www.pngitem.com/middle/xxTTob_war-robots-guns-hd-png-download/</a:t>
            </a:r>
            <a:endParaRPr lang="en-US" dirty="0"/>
          </a:p>
          <a:p>
            <a:pPr marL="0" indent="0">
              <a:buNone/>
            </a:pPr>
            <a:r>
              <a:rPr lang="en-US" b="1" dirty="0"/>
              <a:t>Game Flow of All over the </a:t>
            </a:r>
            <a:r>
              <a:rPr lang="en-US" b="1" dirty="0" err="1"/>
              <a:t>Sekai</a:t>
            </a:r>
            <a:endParaRPr lang="en-US" b="1" dirty="0"/>
          </a:p>
          <a:p>
            <a:pPr marL="0" indent="0">
              <a:buNone/>
            </a:pPr>
            <a:r>
              <a:rPr lang="en-US" dirty="0">
                <a:hlinkClick r:id="rId4"/>
              </a:rPr>
              <a:t>https://app.milanote.com/1PlFPz1OSjL53c?p=IwRdG5jOGyw</a:t>
            </a:r>
            <a:endParaRPr lang="en-US" dirty="0"/>
          </a:p>
          <a:p>
            <a:pPr marL="0" indent="0" algn="l">
              <a:buNone/>
            </a:pPr>
            <a:r>
              <a:rPr lang="en-US" b="1" i="0" dirty="0">
                <a:solidFill>
                  <a:srgbClr val="181818"/>
                </a:solidFill>
                <a:effectLst/>
              </a:rPr>
              <a:t>How </a:t>
            </a:r>
            <a:r>
              <a:rPr lang="en-US" b="1" i="0" dirty="0" err="1">
                <a:solidFill>
                  <a:srgbClr val="181818"/>
                </a:solidFill>
                <a:effectLst/>
              </a:rPr>
              <a:t>Isekai</a:t>
            </a:r>
            <a:r>
              <a:rPr lang="en-US" b="1" i="0" dirty="0">
                <a:solidFill>
                  <a:srgbClr val="181818"/>
                </a:solidFill>
                <a:effectLst/>
              </a:rPr>
              <a:t> Became Anime’s Most Popular Genre</a:t>
            </a:r>
          </a:p>
          <a:p>
            <a:pPr marL="0" indent="0">
              <a:buNone/>
            </a:pPr>
            <a:r>
              <a:rPr lang="en-US" dirty="0">
                <a:hlinkClick r:id="rId5"/>
              </a:rPr>
              <a:t>https://gamerant.com/how-isekai-genre-became-so-popular/#:~:text=People%20love%20to%20be%20transported,world%20with%20a%20fresh%20perspective</a:t>
            </a:r>
            <a:r>
              <a:rPr lang="en-US" dirty="0"/>
              <a:t>.</a:t>
            </a:r>
          </a:p>
        </p:txBody>
      </p:sp>
      <p:sp>
        <p:nvSpPr>
          <p:cNvPr id="18" name="Title 2">
            <a:extLst>
              <a:ext uri="{FF2B5EF4-FFF2-40B4-BE49-F238E27FC236}">
                <a16:creationId xmlns:a16="http://schemas.microsoft.com/office/drawing/2014/main" id="{EA8B20C1-C3D3-F81F-AE10-A8B8AFFEC35F}"/>
              </a:ext>
            </a:extLst>
          </p:cNvPr>
          <p:cNvSpPr>
            <a:spLocks noGrp="1"/>
          </p:cNvSpPr>
          <p:nvPr>
            <p:ph type="title"/>
          </p:nvPr>
        </p:nvSpPr>
        <p:spPr>
          <a:xfrm>
            <a:off x="1097280" y="942871"/>
            <a:ext cx="10058400" cy="481195"/>
          </a:xfrm>
        </p:spPr>
        <p:txBody>
          <a:bodyPr/>
          <a:lstStyle/>
          <a:p>
            <a:r>
              <a:rPr lang="en-US" dirty="0"/>
              <a:t>Reference</a:t>
            </a:r>
          </a:p>
        </p:txBody>
      </p:sp>
    </p:spTree>
    <p:extLst>
      <p:ext uri="{BB962C8B-B14F-4D97-AF65-F5344CB8AC3E}">
        <p14:creationId xmlns:p14="http://schemas.microsoft.com/office/powerpoint/2010/main" val="55442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3D490-6F99-A7EF-C528-D879C2896101}"/>
              </a:ext>
            </a:extLst>
          </p:cNvPr>
          <p:cNvSpPr>
            <a:spLocks noGrp="1"/>
          </p:cNvSpPr>
          <p:nvPr>
            <p:ph idx="1"/>
          </p:nvPr>
        </p:nvSpPr>
        <p:spPr>
          <a:xfrm>
            <a:off x="1097280" y="1698172"/>
            <a:ext cx="10058400" cy="4406604"/>
          </a:xfrm>
        </p:spPr>
        <p:txBody>
          <a:bodyPr>
            <a:normAutofit/>
          </a:bodyPr>
          <a:lstStyle/>
          <a:p>
            <a:pPr marL="0" indent="0">
              <a:buNone/>
            </a:pPr>
            <a:r>
              <a:rPr lang="en-SG" dirty="0">
                <a:solidFill>
                  <a:srgbClr val="323B4A"/>
                </a:solidFill>
                <a:latin typeface="+mn-lt"/>
              </a:rPr>
              <a:t>A</a:t>
            </a:r>
            <a:r>
              <a:rPr lang="en-SG" i="0" dirty="0">
                <a:solidFill>
                  <a:srgbClr val="323B4A"/>
                </a:solidFill>
                <a:effectLst/>
                <a:latin typeface="+mn-lt"/>
              </a:rPr>
              <a:t>ll over Different </a:t>
            </a:r>
            <a:r>
              <a:rPr lang="en-SG" i="0" dirty="0" err="1">
                <a:solidFill>
                  <a:srgbClr val="323B4A"/>
                </a:solidFill>
                <a:effectLst/>
                <a:latin typeface="+mn-lt"/>
              </a:rPr>
              <a:t>Sekai</a:t>
            </a:r>
            <a:r>
              <a:rPr lang="en-SG" i="0" dirty="0">
                <a:solidFill>
                  <a:srgbClr val="323B4A"/>
                </a:solidFill>
                <a:effectLst/>
                <a:latin typeface="+mn-lt"/>
              </a:rPr>
              <a:t> is target to young people and those who like to see many different kinds of dimension in the game.</a:t>
            </a:r>
          </a:p>
          <a:p>
            <a:pPr marL="0" indent="0">
              <a:buNone/>
            </a:pPr>
            <a:r>
              <a:rPr lang="en-US" i="0" dirty="0">
                <a:solidFill>
                  <a:srgbClr val="202124"/>
                </a:solidFill>
                <a:effectLst/>
              </a:rPr>
              <a:t>Reason why </a:t>
            </a:r>
            <a:r>
              <a:rPr lang="en-US" i="0" dirty="0" err="1">
                <a:solidFill>
                  <a:srgbClr val="202124"/>
                </a:solidFill>
                <a:effectLst/>
              </a:rPr>
              <a:t>isekai</a:t>
            </a:r>
            <a:r>
              <a:rPr lang="en-US" i="0" dirty="0">
                <a:solidFill>
                  <a:srgbClr val="202124"/>
                </a:solidFill>
                <a:effectLst/>
              </a:rPr>
              <a:t> is popular is that people love to be transported to another world while empathizing with the main protagonist which make the game more attract to people</a:t>
            </a:r>
            <a:endParaRPr lang="en-SG" b="1" dirty="0"/>
          </a:p>
          <a:p>
            <a:pPr marL="0" indent="0">
              <a:buNone/>
            </a:pPr>
            <a:endParaRPr lang="en-SG" b="1" i="0" dirty="0">
              <a:solidFill>
                <a:srgbClr val="323B4A"/>
              </a:solidFill>
              <a:effectLst/>
              <a:latin typeface="+mn-lt"/>
            </a:endParaRPr>
          </a:p>
          <a:p>
            <a:pPr marL="0" indent="0">
              <a:buNone/>
            </a:pPr>
            <a:endParaRPr lang="en-SG" b="1" i="0" dirty="0">
              <a:solidFill>
                <a:srgbClr val="323B4A"/>
              </a:solidFill>
              <a:effectLst/>
              <a:latin typeface="+mn-lt"/>
            </a:endParaRPr>
          </a:p>
          <a:p>
            <a:endParaRPr lang="en-SG" b="1" i="0" dirty="0">
              <a:solidFill>
                <a:srgbClr val="323B4A"/>
              </a:solidFill>
              <a:effectLst/>
              <a:latin typeface="+mn-lt"/>
            </a:endParaRPr>
          </a:p>
          <a:p>
            <a:pPr marL="0" indent="0">
              <a:buNone/>
            </a:pPr>
            <a:endParaRPr lang="en-SG" b="1" i="0" dirty="0">
              <a:effectLst/>
              <a:latin typeface="+mn-lt"/>
            </a:endParaRPr>
          </a:p>
          <a:p>
            <a:pPr marL="0" indent="0">
              <a:buNone/>
            </a:pPr>
            <a:endParaRPr lang="en-SG" b="1" i="0" dirty="0">
              <a:solidFill>
                <a:srgbClr val="323B4A"/>
              </a:solidFill>
              <a:effectLst/>
              <a:latin typeface="+mn-lt"/>
            </a:endParaRPr>
          </a:p>
          <a:p>
            <a:endParaRPr lang="en-SG" b="1" i="0" dirty="0">
              <a:solidFill>
                <a:srgbClr val="323B4A"/>
              </a:solidFill>
              <a:effectLst/>
              <a:latin typeface="+mn-lt"/>
            </a:endParaRPr>
          </a:p>
          <a:p>
            <a:pPr marL="0" indent="0">
              <a:buNone/>
            </a:pPr>
            <a:endParaRPr lang="en-SG" dirty="0"/>
          </a:p>
        </p:txBody>
      </p:sp>
      <p:sp>
        <p:nvSpPr>
          <p:cNvPr id="3" name="Title 2">
            <a:extLst>
              <a:ext uri="{FF2B5EF4-FFF2-40B4-BE49-F238E27FC236}">
                <a16:creationId xmlns:a16="http://schemas.microsoft.com/office/drawing/2014/main" id="{D543EE69-5762-DE7F-EEC2-D77FE0370120}"/>
              </a:ext>
            </a:extLst>
          </p:cNvPr>
          <p:cNvSpPr>
            <a:spLocks noGrp="1"/>
          </p:cNvSpPr>
          <p:nvPr>
            <p:ph type="title"/>
          </p:nvPr>
        </p:nvSpPr>
        <p:spPr>
          <a:xfrm>
            <a:off x="1097280" y="942871"/>
            <a:ext cx="10058400" cy="671325"/>
          </a:xfrm>
        </p:spPr>
        <p:txBody>
          <a:bodyPr/>
          <a:lstStyle/>
          <a:p>
            <a:r>
              <a:rPr lang="en-US" b="1" dirty="0"/>
              <a:t>Target Audience</a:t>
            </a:r>
            <a:endParaRPr lang="en-SG" b="1" dirty="0"/>
          </a:p>
        </p:txBody>
      </p:sp>
    </p:spTree>
    <p:extLst>
      <p:ext uri="{BB962C8B-B14F-4D97-AF65-F5344CB8AC3E}">
        <p14:creationId xmlns:p14="http://schemas.microsoft.com/office/powerpoint/2010/main" val="274566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766672" y="-1"/>
            <a:ext cx="10113645" cy="641045"/>
          </a:xfrm>
        </p:spPr>
        <p:txBody>
          <a:bodyPr/>
          <a:lstStyle/>
          <a:p>
            <a:r>
              <a:rPr lang="en-US" dirty="0">
                <a:latin typeface="+mn-lt"/>
              </a:rPr>
              <a:t>Story of </a:t>
            </a:r>
            <a:r>
              <a:rPr lang="en-SG" b="1" dirty="0">
                <a:solidFill>
                  <a:srgbClr val="323B4A"/>
                </a:solidFill>
                <a:latin typeface="+mn-lt"/>
              </a:rPr>
              <a:t>A</a:t>
            </a:r>
            <a:r>
              <a:rPr lang="en-SG" b="1" i="0" dirty="0">
                <a:solidFill>
                  <a:srgbClr val="323B4A"/>
                </a:solidFill>
                <a:effectLst/>
                <a:latin typeface="+mn-lt"/>
              </a:rPr>
              <a:t>ll over Different Sekai</a:t>
            </a:r>
            <a:endParaRPr lang="en-SG" b="1" dirty="0">
              <a:latin typeface="+mn-lt"/>
            </a:endParaRPr>
          </a:p>
        </p:txBody>
      </p:sp>
      <p:pic>
        <p:nvPicPr>
          <p:cNvPr id="5" name="Picture 4">
            <a:extLst>
              <a:ext uri="{FF2B5EF4-FFF2-40B4-BE49-F238E27FC236}">
                <a16:creationId xmlns:a16="http://schemas.microsoft.com/office/drawing/2014/main" id="{E3FB79BB-05D9-3FF5-6AF5-25381AC63BB7}"/>
              </a:ext>
            </a:extLst>
          </p:cNvPr>
          <p:cNvPicPr>
            <a:picLocks noChangeAspect="1"/>
          </p:cNvPicPr>
          <p:nvPr/>
        </p:nvPicPr>
        <p:blipFill>
          <a:blip r:embed="rId2"/>
          <a:stretch>
            <a:fillRect/>
          </a:stretch>
        </p:blipFill>
        <p:spPr>
          <a:xfrm>
            <a:off x="914400" y="641044"/>
            <a:ext cx="9836458" cy="6228659"/>
          </a:xfrm>
          <a:prstGeom prst="rect">
            <a:avLst/>
          </a:prstGeom>
        </p:spPr>
      </p:pic>
    </p:spTree>
    <p:extLst>
      <p:ext uri="{BB962C8B-B14F-4D97-AF65-F5344CB8AC3E}">
        <p14:creationId xmlns:p14="http://schemas.microsoft.com/office/powerpoint/2010/main" val="3375637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ugby World Cup 2019 in Japan">
            <a:extLst>
              <a:ext uri="{FF2B5EF4-FFF2-40B4-BE49-F238E27FC236}">
                <a16:creationId xmlns:a16="http://schemas.microsoft.com/office/drawing/2014/main" id="{D5F4B3B3-83F6-D911-47F6-DD0D8399C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793" y="571500"/>
            <a:ext cx="7048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862578" y="0"/>
            <a:ext cx="10113645" cy="662473"/>
          </a:xfrm>
        </p:spPr>
        <p:txBody>
          <a:bodyPr/>
          <a:lstStyle/>
          <a:p>
            <a:r>
              <a:rPr lang="en-US" dirty="0">
                <a:latin typeface="+mn-lt"/>
              </a:rPr>
              <a:t>World Map of </a:t>
            </a:r>
            <a:r>
              <a:rPr lang="en-SG" b="1" dirty="0">
                <a:solidFill>
                  <a:srgbClr val="323B4A"/>
                </a:solidFill>
                <a:latin typeface="+mn-lt"/>
              </a:rPr>
              <a:t>A</a:t>
            </a:r>
            <a:r>
              <a:rPr lang="en-SG" b="1" i="0" dirty="0">
                <a:solidFill>
                  <a:srgbClr val="323B4A"/>
                </a:solidFill>
                <a:effectLst/>
                <a:latin typeface="+mn-lt"/>
              </a:rPr>
              <a:t>ll over Different Sekai</a:t>
            </a:r>
            <a:endParaRPr lang="en-SG" b="1" dirty="0">
              <a:latin typeface="+mn-lt"/>
            </a:endParaRPr>
          </a:p>
        </p:txBody>
      </p:sp>
      <p:sp>
        <p:nvSpPr>
          <p:cNvPr id="6" name="TextBox 5">
            <a:extLst>
              <a:ext uri="{FF2B5EF4-FFF2-40B4-BE49-F238E27FC236}">
                <a16:creationId xmlns:a16="http://schemas.microsoft.com/office/drawing/2014/main" id="{5AB1CCB2-6352-D24C-0BF8-C51ECF6A20ED}"/>
              </a:ext>
            </a:extLst>
          </p:cNvPr>
          <p:cNvSpPr txBox="1"/>
          <p:nvPr/>
        </p:nvSpPr>
        <p:spPr>
          <a:xfrm>
            <a:off x="949024" y="3429000"/>
            <a:ext cx="3553297" cy="646331"/>
          </a:xfrm>
          <a:prstGeom prst="rect">
            <a:avLst/>
          </a:prstGeom>
          <a:noFill/>
        </p:spPr>
        <p:txBody>
          <a:bodyPr wrap="square">
            <a:spAutoFit/>
          </a:bodyPr>
          <a:lstStyle/>
          <a:p>
            <a:pPr>
              <a:buClr>
                <a:schemeClr val="tx1"/>
              </a:buClr>
            </a:pPr>
            <a:r>
              <a:rPr lang="en-SG" b="1" i="0" dirty="0">
                <a:effectLst/>
                <a:latin typeface="+mn-lt"/>
              </a:rPr>
              <a:t>Start: </a:t>
            </a:r>
            <a:r>
              <a:rPr lang="en-SG" b="1" i="0" dirty="0" err="1">
                <a:effectLst/>
                <a:latin typeface="+mn-lt"/>
              </a:rPr>
              <a:t>Izzuka</a:t>
            </a:r>
            <a:r>
              <a:rPr lang="en-SG" b="1" i="0" dirty="0">
                <a:effectLst/>
                <a:latin typeface="+mn-lt"/>
              </a:rPr>
              <a:t> </a:t>
            </a:r>
            <a:r>
              <a:rPr lang="en-SG" b="1" i="0" dirty="0" err="1">
                <a:effectLst/>
                <a:latin typeface="+mn-lt"/>
              </a:rPr>
              <a:t>Sekai</a:t>
            </a:r>
            <a:r>
              <a:rPr lang="en-SG" b="1" i="0" dirty="0">
                <a:effectLst/>
                <a:latin typeface="+mn-lt"/>
              </a:rPr>
              <a:t>(set in the 16</a:t>
            </a:r>
            <a:r>
              <a:rPr lang="en-SG" b="1" i="0" baseline="30000" dirty="0">
                <a:effectLst/>
                <a:latin typeface="+mn-lt"/>
              </a:rPr>
              <a:t>th</a:t>
            </a:r>
            <a:r>
              <a:rPr lang="en-SG" b="1" i="0" dirty="0">
                <a:effectLst/>
                <a:latin typeface="+mn-lt"/>
              </a:rPr>
              <a:t> century)</a:t>
            </a:r>
            <a:endParaRPr lang="en-SG" b="1" dirty="0"/>
          </a:p>
        </p:txBody>
      </p:sp>
      <p:pic>
        <p:nvPicPr>
          <p:cNvPr id="1028" name="Picture 4" descr="FRAME | This Japanese house is like a real-life version of Snakes and  Ladders">
            <a:extLst>
              <a:ext uri="{FF2B5EF4-FFF2-40B4-BE49-F238E27FC236}">
                <a16:creationId xmlns:a16="http://schemas.microsoft.com/office/drawing/2014/main" id="{7DE45E65-B72F-1E9C-5AF0-020E1AA2C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579" y="985520"/>
            <a:ext cx="3368040" cy="2245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A1EEDA-6BEA-3A96-6212-BBFF1B7C39E4}"/>
              </a:ext>
            </a:extLst>
          </p:cNvPr>
          <p:cNvSpPr txBox="1"/>
          <p:nvPr/>
        </p:nvSpPr>
        <p:spPr>
          <a:xfrm>
            <a:off x="8220579" y="3230880"/>
            <a:ext cx="3537253" cy="646331"/>
          </a:xfrm>
          <a:prstGeom prst="rect">
            <a:avLst/>
          </a:prstGeom>
          <a:noFill/>
        </p:spPr>
        <p:txBody>
          <a:bodyPr wrap="square">
            <a:spAutoFit/>
          </a:bodyPr>
          <a:lstStyle/>
          <a:p>
            <a:pPr>
              <a:buClr>
                <a:schemeClr val="tx1"/>
              </a:buClr>
            </a:pPr>
            <a:r>
              <a:rPr lang="en-SG" b="1" i="0" dirty="0" err="1">
                <a:effectLst/>
                <a:latin typeface="+mn-lt"/>
              </a:rPr>
              <a:t>End:Modern</a:t>
            </a:r>
            <a:r>
              <a:rPr lang="en-SG" b="1" i="0" dirty="0">
                <a:effectLst/>
                <a:latin typeface="+mn-lt"/>
              </a:rPr>
              <a:t> </a:t>
            </a:r>
            <a:r>
              <a:rPr lang="en-SG" b="1" i="0" dirty="0" err="1">
                <a:effectLst/>
                <a:latin typeface="+mn-lt"/>
              </a:rPr>
              <a:t>Sekai</a:t>
            </a:r>
            <a:r>
              <a:rPr lang="en-SG" b="1" i="0" dirty="0">
                <a:effectLst/>
                <a:latin typeface="+mn-lt"/>
              </a:rPr>
              <a:t>(set in the 21</a:t>
            </a:r>
            <a:r>
              <a:rPr lang="en-SG" b="1" i="0" baseline="30000" dirty="0">
                <a:effectLst/>
                <a:latin typeface="+mn-lt"/>
              </a:rPr>
              <a:t>th</a:t>
            </a:r>
            <a:r>
              <a:rPr lang="en-SG" b="1" i="0" dirty="0">
                <a:effectLst/>
                <a:latin typeface="+mn-lt"/>
              </a:rPr>
              <a:t> century)</a:t>
            </a:r>
            <a:endParaRPr lang="en-SG" b="1" dirty="0"/>
          </a:p>
        </p:txBody>
      </p:sp>
      <p:cxnSp>
        <p:nvCxnSpPr>
          <p:cNvPr id="9" name="Straight Arrow Connector 8">
            <a:extLst>
              <a:ext uri="{FF2B5EF4-FFF2-40B4-BE49-F238E27FC236}">
                <a16:creationId xmlns:a16="http://schemas.microsoft.com/office/drawing/2014/main" id="{6B4D1BEB-0FAE-5304-C422-A3F722CA0B5B}"/>
              </a:ext>
            </a:extLst>
          </p:cNvPr>
          <p:cNvCxnSpPr>
            <a:cxnSpLocks/>
            <a:stCxn id="1026" idx="3"/>
            <a:endCxn id="27" idx="0"/>
          </p:cNvCxnSpPr>
          <p:nvPr/>
        </p:nvCxnSpPr>
        <p:spPr>
          <a:xfrm>
            <a:off x="4502321" y="2319138"/>
            <a:ext cx="1023522" cy="1915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Japanese Castles | History Today">
            <a:extLst>
              <a:ext uri="{FF2B5EF4-FFF2-40B4-BE49-F238E27FC236}">
                <a16:creationId xmlns:a16="http://schemas.microsoft.com/office/drawing/2014/main" id="{B86BF91D-83E7-04D3-03E2-FA8D5438B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24" y="1196458"/>
            <a:ext cx="3432397" cy="224536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1E1089F-80AD-9F60-DBE5-BB3970DF1712}"/>
              </a:ext>
            </a:extLst>
          </p:cNvPr>
          <p:cNvCxnSpPr>
            <a:cxnSpLocks/>
            <a:stCxn id="1028" idx="1"/>
            <a:endCxn id="24" idx="0"/>
          </p:cNvCxnSpPr>
          <p:nvPr/>
        </p:nvCxnSpPr>
        <p:spPr>
          <a:xfrm flipH="1">
            <a:off x="6577477" y="2108200"/>
            <a:ext cx="1643102" cy="1967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0BB12B66-DE9D-8A59-9F3E-B189305832FF}"/>
              </a:ext>
            </a:extLst>
          </p:cNvPr>
          <p:cNvSpPr/>
          <p:nvPr/>
        </p:nvSpPr>
        <p:spPr>
          <a:xfrm>
            <a:off x="6359037" y="4075330"/>
            <a:ext cx="436880" cy="2121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F78BF2BA-37C4-763A-FC38-70CA614C7779}"/>
              </a:ext>
            </a:extLst>
          </p:cNvPr>
          <p:cNvSpPr/>
          <p:nvPr/>
        </p:nvSpPr>
        <p:spPr>
          <a:xfrm>
            <a:off x="5307403" y="4234764"/>
            <a:ext cx="436880" cy="2121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3015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3694922" y="167951"/>
            <a:ext cx="4582383" cy="435651"/>
          </a:xfrm>
        </p:spPr>
        <p:txBody>
          <a:bodyPr/>
          <a:lstStyle/>
          <a:p>
            <a:pPr algn="ctr"/>
            <a:r>
              <a:rPr lang="en-SG" sz="2400" b="1" dirty="0">
                <a:solidFill>
                  <a:srgbClr val="323B4A"/>
                </a:solidFill>
                <a:latin typeface="+mn-lt"/>
              </a:rPr>
              <a:t>Breakdown of </a:t>
            </a:r>
            <a:r>
              <a:rPr lang="en-SG" sz="2400" b="1" dirty="0" err="1">
                <a:solidFill>
                  <a:srgbClr val="323B4A"/>
                </a:solidFill>
                <a:latin typeface="+mn-lt"/>
              </a:rPr>
              <a:t>Izzuka</a:t>
            </a:r>
            <a:r>
              <a:rPr lang="en-SG" sz="2400" b="1" dirty="0">
                <a:solidFill>
                  <a:srgbClr val="323B4A"/>
                </a:solidFill>
                <a:latin typeface="+mn-lt"/>
              </a:rPr>
              <a:t> </a:t>
            </a:r>
            <a:r>
              <a:rPr lang="en-SG" sz="2400" b="1" dirty="0" err="1">
                <a:solidFill>
                  <a:srgbClr val="323B4A"/>
                </a:solidFill>
                <a:latin typeface="+mn-lt"/>
              </a:rPr>
              <a:t>Sekai</a:t>
            </a:r>
            <a:endParaRPr lang="en-SG" sz="2400" b="1" dirty="0">
              <a:latin typeface="+mn-lt"/>
            </a:endParaRPr>
          </a:p>
        </p:txBody>
      </p:sp>
      <p:pic>
        <p:nvPicPr>
          <p:cNvPr id="1026" name="Picture 2" descr="Japanese Castles | History Today">
            <a:extLst>
              <a:ext uri="{FF2B5EF4-FFF2-40B4-BE49-F238E27FC236}">
                <a16:creationId xmlns:a16="http://schemas.microsoft.com/office/drawing/2014/main" id="{B86BF91D-83E7-04D3-03E2-FA8D5438B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133" y="662473"/>
            <a:ext cx="3451734" cy="2258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B1CCB2-6352-D24C-0BF8-C51ECF6A20ED}"/>
              </a:ext>
            </a:extLst>
          </p:cNvPr>
          <p:cNvSpPr txBox="1"/>
          <p:nvPr/>
        </p:nvSpPr>
        <p:spPr>
          <a:xfrm>
            <a:off x="590939" y="678615"/>
            <a:ext cx="3779193" cy="523220"/>
          </a:xfrm>
          <a:prstGeom prst="rect">
            <a:avLst/>
          </a:prstGeom>
          <a:noFill/>
        </p:spPr>
        <p:txBody>
          <a:bodyPr wrap="square">
            <a:spAutoFit/>
          </a:bodyPr>
          <a:lstStyle/>
          <a:p>
            <a:pPr algn="r">
              <a:buClr>
                <a:schemeClr val="tx1"/>
              </a:buClr>
            </a:pPr>
            <a:r>
              <a:rPr lang="en-SG" sz="1400" i="0" dirty="0" err="1">
                <a:effectLst/>
                <a:latin typeface="+mn-lt"/>
              </a:rPr>
              <a:t>Izzuka</a:t>
            </a:r>
            <a:r>
              <a:rPr lang="en-SG" sz="1400" i="0" dirty="0">
                <a:effectLst/>
                <a:latin typeface="+mn-lt"/>
              </a:rPr>
              <a:t> </a:t>
            </a:r>
            <a:r>
              <a:rPr lang="en-SG" sz="1400" i="0" dirty="0" err="1">
                <a:effectLst/>
                <a:latin typeface="+mn-lt"/>
              </a:rPr>
              <a:t>Sekai</a:t>
            </a:r>
            <a:r>
              <a:rPr lang="en-SG" sz="1400" i="0" dirty="0">
                <a:effectLst/>
                <a:latin typeface="+mn-lt"/>
              </a:rPr>
              <a:t> home to the place where it is full of village and </a:t>
            </a:r>
            <a:r>
              <a:rPr lang="en-SG" sz="1400" i="0" dirty="0" err="1">
                <a:effectLst/>
                <a:latin typeface="+mn-lt"/>
              </a:rPr>
              <a:t>wajo</a:t>
            </a:r>
            <a:r>
              <a:rPr lang="en-SG" sz="1400" i="0" dirty="0">
                <a:effectLst/>
                <a:latin typeface="+mn-lt"/>
              </a:rPr>
              <a:t>. </a:t>
            </a:r>
            <a:endParaRPr lang="en-SG" sz="1400" dirty="0"/>
          </a:p>
        </p:txBody>
      </p:sp>
      <p:sp>
        <p:nvSpPr>
          <p:cNvPr id="7" name="TextBox 6">
            <a:extLst>
              <a:ext uri="{FF2B5EF4-FFF2-40B4-BE49-F238E27FC236}">
                <a16:creationId xmlns:a16="http://schemas.microsoft.com/office/drawing/2014/main" id="{EAA1EEDA-6BEA-3A96-6212-BBFF1B7C39E4}"/>
              </a:ext>
            </a:extLst>
          </p:cNvPr>
          <p:cNvSpPr txBox="1"/>
          <p:nvPr/>
        </p:nvSpPr>
        <p:spPr>
          <a:xfrm>
            <a:off x="8536444" y="3198168"/>
            <a:ext cx="2434816" cy="461665"/>
          </a:xfrm>
          <a:prstGeom prst="rect">
            <a:avLst/>
          </a:prstGeom>
          <a:noFill/>
        </p:spPr>
        <p:txBody>
          <a:bodyPr wrap="square">
            <a:spAutoFit/>
          </a:bodyPr>
          <a:lstStyle/>
          <a:p>
            <a:pPr algn="ctr">
              <a:buClr>
                <a:schemeClr val="tx1"/>
              </a:buClr>
            </a:pPr>
            <a:r>
              <a:rPr lang="en-SG" sz="2400" b="1" dirty="0" err="1">
                <a:solidFill>
                  <a:srgbClr val="323B4A"/>
                </a:solidFill>
                <a:latin typeface="+mn-lt"/>
              </a:rPr>
              <a:t>Izzuka</a:t>
            </a:r>
            <a:r>
              <a:rPr lang="en-SG" sz="2400" b="1" dirty="0">
                <a:solidFill>
                  <a:srgbClr val="323B4A"/>
                </a:solidFill>
                <a:latin typeface="+mn-lt"/>
              </a:rPr>
              <a:t> Village</a:t>
            </a:r>
            <a:endParaRPr lang="en-SG" sz="2400" dirty="0"/>
          </a:p>
        </p:txBody>
      </p:sp>
      <p:cxnSp>
        <p:nvCxnSpPr>
          <p:cNvPr id="9" name="Straight Arrow Connector 8">
            <a:extLst>
              <a:ext uri="{FF2B5EF4-FFF2-40B4-BE49-F238E27FC236}">
                <a16:creationId xmlns:a16="http://schemas.microsoft.com/office/drawing/2014/main" id="{6B4D1BEB-0FAE-5304-C422-A3F722CA0B5B}"/>
              </a:ext>
            </a:extLst>
          </p:cNvPr>
          <p:cNvCxnSpPr>
            <a:cxnSpLocks/>
            <a:stCxn id="17" idx="6"/>
          </p:cNvCxnSpPr>
          <p:nvPr/>
        </p:nvCxnSpPr>
        <p:spPr>
          <a:xfrm>
            <a:off x="7006263" y="2021888"/>
            <a:ext cx="2603972" cy="11785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79A1A03-F652-DC0B-1F9A-409C618BDF6E}"/>
              </a:ext>
            </a:extLst>
          </p:cNvPr>
          <p:cNvSpPr txBox="1"/>
          <p:nvPr/>
        </p:nvSpPr>
        <p:spPr>
          <a:xfrm>
            <a:off x="4199301" y="2972910"/>
            <a:ext cx="3825556" cy="830997"/>
          </a:xfrm>
          <a:prstGeom prst="rect">
            <a:avLst/>
          </a:prstGeom>
          <a:noFill/>
        </p:spPr>
        <p:txBody>
          <a:bodyPr wrap="square">
            <a:spAutoFit/>
          </a:bodyPr>
          <a:lstStyle/>
          <a:p>
            <a:pPr algn="just">
              <a:buClr>
                <a:schemeClr val="tx1"/>
              </a:buClr>
            </a:pPr>
            <a:r>
              <a:rPr lang="en-SG" sz="1200" i="0" dirty="0">
                <a:effectLst/>
                <a:latin typeface="+mn-lt"/>
              </a:rPr>
              <a:t>Traditional </a:t>
            </a:r>
            <a:r>
              <a:rPr lang="en-SG" sz="1200" i="0" dirty="0" err="1">
                <a:effectLst/>
                <a:latin typeface="+mn-lt"/>
              </a:rPr>
              <a:t>Sekai</a:t>
            </a:r>
            <a:r>
              <a:rPr lang="en-SG" sz="1200" i="0" dirty="0">
                <a:effectLst/>
                <a:latin typeface="+mn-lt"/>
              </a:rPr>
              <a:t> </a:t>
            </a:r>
            <a:r>
              <a:rPr lang="en-SG" sz="1200" dirty="0"/>
              <a:t>has 2 sub-theme, the prince, </a:t>
            </a:r>
            <a:r>
              <a:rPr lang="en-SG" sz="1200" dirty="0" err="1"/>
              <a:t>Anzu</a:t>
            </a:r>
            <a:r>
              <a:rPr lang="en-SG" sz="1200" dirty="0"/>
              <a:t> starts the story from </a:t>
            </a:r>
            <a:r>
              <a:rPr lang="en-SG" sz="1200" dirty="0" err="1"/>
              <a:t>Izzuka</a:t>
            </a:r>
            <a:r>
              <a:rPr lang="en-SG" sz="1200" dirty="0"/>
              <a:t> </a:t>
            </a:r>
            <a:r>
              <a:rPr lang="en-SG" sz="1200" dirty="0" err="1"/>
              <a:t>Wajo</a:t>
            </a:r>
            <a:r>
              <a:rPr lang="en-SG" sz="1200" dirty="0"/>
              <a:t> where he lives and progresses through </a:t>
            </a:r>
            <a:r>
              <a:rPr lang="en-SG" sz="1200" dirty="0" err="1"/>
              <a:t>Izzuka</a:t>
            </a:r>
            <a:r>
              <a:rPr lang="en-SG" sz="1200" dirty="0"/>
              <a:t> village where the local villager lives</a:t>
            </a:r>
          </a:p>
        </p:txBody>
      </p:sp>
      <p:cxnSp>
        <p:nvCxnSpPr>
          <p:cNvPr id="10" name="Straight Arrow Connector 9">
            <a:extLst>
              <a:ext uri="{FF2B5EF4-FFF2-40B4-BE49-F238E27FC236}">
                <a16:creationId xmlns:a16="http://schemas.microsoft.com/office/drawing/2014/main" id="{2E1E8F44-D0BF-D734-9A2F-A35659C56D9B}"/>
              </a:ext>
            </a:extLst>
          </p:cNvPr>
          <p:cNvCxnSpPr>
            <a:cxnSpLocks/>
            <a:stCxn id="14" idx="2"/>
          </p:cNvCxnSpPr>
          <p:nvPr/>
        </p:nvCxnSpPr>
        <p:spPr>
          <a:xfrm flipH="1">
            <a:off x="2034073" y="1010744"/>
            <a:ext cx="4078006" cy="2039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5C255E10-C180-7BC1-2BCE-2D951326423B}"/>
              </a:ext>
            </a:extLst>
          </p:cNvPr>
          <p:cNvSpPr/>
          <p:nvPr/>
        </p:nvSpPr>
        <p:spPr>
          <a:xfrm>
            <a:off x="6112079" y="603602"/>
            <a:ext cx="736588" cy="81428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9080B645-7DCE-03B0-B643-6B3E02B02232}"/>
              </a:ext>
            </a:extLst>
          </p:cNvPr>
          <p:cNvSpPr/>
          <p:nvPr/>
        </p:nvSpPr>
        <p:spPr>
          <a:xfrm>
            <a:off x="4879910" y="1417886"/>
            <a:ext cx="2126353" cy="120800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2050" name="Picture 2">
            <a:extLst>
              <a:ext uri="{FF2B5EF4-FFF2-40B4-BE49-F238E27FC236}">
                <a16:creationId xmlns:a16="http://schemas.microsoft.com/office/drawing/2014/main" id="{92A03E63-0AFC-8362-A524-160F29AF5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85" y="3051432"/>
            <a:ext cx="2466975" cy="15049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2">
            <a:extLst>
              <a:ext uri="{FF2B5EF4-FFF2-40B4-BE49-F238E27FC236}">
                <a16:creationId xmlns:a16="http://schemas.microsoft.com/office/drawing/2014/main" id="{383B4281-FFE1-9A08-60CA-D1E5FEE438BB}"/>
              </a:ext>
            </a:extLst>
          </p:cNvPr>
          <p:cNvSpPr txBox="1">
            <a:spLocks/>
          </p:cNvSpPr>
          <p:nvPr/>
        </p:nvSpPr>
        <p:spPr>
          <a:xfrm>
            <a:off x="137373" y="4464186"/>
            <a:ext cx="3793398" cy="435651"/>
          </a:xfrm>
          <a:prstGeom prst="rect">
            <a:avLst/>
          </a:prstGeom>
        </p:spPr>
        <p:txBody>
          <a:bodyPr vert="horz" lIns="91440" tIns="0" rIns="91440" bIns="0" rtlCol="0" anchor="b">
            <a:noAutofit/>
          </a:bodyPr>
          <a:lstStyle>
            <a:lvl1pPr algn="l" defTabSz="914400" rtl="0" eaLnBrk="1" latinLnBrk="0" hangingPunct="1">
              <a:lnSpc>
                <a:spcPct val="90000"/>
              </a:lnSpc>
              <a:spcBef>
                <a:spcPct val="0"/>
              </a:spcBef>
              <a:buNone/>
              <a:defRPr sz="3600" b="0" kern="1200" spc="-50" baseline="0">
                <a:solidFill>
                  <a:schemeClr val="tx1"/>
                </a:solidFill>
                <a:latin typeface="+mj-lt"/>
                <a:ea typeface="+mj-ea"/>
                <a:cs typeface="+mj-cs"/>
              </a:defRPr>
            </a:lvl1pPr>
          </a:lstStyle>
          <a:p>
            <a:pPr algn="ctr"/>
            <a:r>
              <a:rPr lang="en-SG" sz="2400" b="1" dirty="0" err="1">
                <a:solidFill>
                  <a:srgbClr val="323B4A"/>
                </a:solidFill>
                <a:latin typeface="+mn-lt"/>
              </a:rPr>
              <a:t>Izzuka</a:t>
            </a:r>
            <a:r>
              <a:rPr lang="en-SG" sz="2400" b="1" dirty="0">
                <a:solidFill>
                  <a:srgbClr val="323B4A"/>
                </a:solidFill>
                <a:latin typeface="+mn-lt"/>
              </a:rPr>
              <a:t> </a:t>
            </a:r>
            <a:r>
              <a:rPr lang="en-SG" sz="2400" b="1" dirty="0" err="1">
                <a:solidFill>
                  <a:srgbClr val="323B4A"/>
                </a:solidFill>
                <a:latin typeface="+mn-lt"/>
              </a:rPr>
              <a:t>Wajo</a:t>
            </a:r>
            <a:endParaRPr lang="en-SG" sz="2400" b="1" dirty="0">
              <a:latin typeface="+mn-lt"/>
            </a:endParaRPr>
          </a:p>
        </p:txBody>
      </p:sp>
      <p:pic>
        <p:nvPicPr>
          <p:cNvPr id="2052" name="Picture 4" descr="Get lost in Japan's ancient samurai town - BBC Travel">
            <a:extLst>
              <a:ext uri="{FF2B5EF4-FFF2-40B4-BE49-F238E27FC236}">
                <a16:creationId xmlns:a16="http://schemas.microsoft.com/office/drawing/2014/main" id="{F133FAFC-3DA4-55D2-62FA-2F85777D7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2699" y="3657601"/>
            <a:ext cx="3522306" cy="19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96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I</a:t>
            </a:r>
            <a:r>
              <a:rPr lang="en-SG" sz="2400" b="1" dirty="0" err="1">
                <a:solidFill>
                  <a:srgbClr val="323B4A"/>
                </a:solidFill>
                <a:latin typeface="+mn-lt"/>
              </a:rPr>
              <a:t>zzuka</a:t>
            </a:r>
            <a:r>
              <a:rPr lang="en-SG" sz="2400" b="1" dirty="0">
                <a:solidFill>
                  <a:srgbClr val="323B4A"/>
                </a:solidFill>
                <a:latin typeface="+mn-lt"/>
              </a:rPr>
              <a:t> </a:t>
            </a:r>
            <a:r>
              <a:rPr lang="en-SG" sz="2400" b="1" dirty="0" err="1">
                <a:solidFill>
                  <a:srgbClr val="323B4A"/>
                </a:solidFill>
                <a:latin typeface="+mn-lt"/>
              </a:rPr>
              <a:t>Wajo</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4833782" y="1535996"/>
            <a:ext cx="6474920" cy="4339650"/>
          </a:xfrm>
          <a:prstGeom prst="rect">
            <a:avLst/>
          </a:prstGeom>
          <a:noFill/>
        </p:spPr>
        <p:txBody>
          <a:bodyPr wrap="square">
            <a:spAutoFit/>
          </a:bodyPr>
          <a:lstStyle/>
          <a:p>
            <a:pPr marL="171450" indent="-171450" algn="just">
              <a:buClr>
                <a:schemeClr val="tx1"/>
              </a:buClr>
              <a:buFont typeface="Arial" panose="020B0604020202020204" pitchFamily="34" charset="0"/>
              <a:buChar char="•"/>
            </a:pPr>
            <a:r>
              <a:rPr lang="en-SG" sz="1600" i="0" dirty="0">
                <a:effectLst/>
                <a:latin typeface="+mn-lt"/>
              </a:rPr>
              <a:t>The player will start the story here as a prince living a peaceful live.</a:t>
            </a:r>
          </a:p>
          <a:p>
            <a:pPr marL="171450" indent="-171450" algn="just">
              <a:buClr>
                <a:schemeClr val="tx1"/>
              </a:buClr>
              <a:buFont typeface="Arial" panose="020B0604020202020204" pitchFamily="34" charset="0"/>
              <a:buChar char="•"/>
            </a:pPr>
            <a:r>
              <a:rPr lang="en-SG" sz="1600" dirty="0"/>
              <a:t>The player will then interact with his troupe in order to improve himself on his fighting skills</a:t>
            </a:r>
          </a:p>
          <a:p>
            <a:pPr marL="171450" indent="-171450" algn="just">
              <a:buClr>
                <a:schemeClr val="tx1"/>
              </a:buClr>
              <a:buFont typeface="Arial" panose="020B0604020202020204" pitchFamily="34" charset="0"/>
              <a:buChar char="•"/>
            </a:pPr>
            <a:r>
              <a:rPr lang="en-SG" sz="1600" dirty="0"/>
              <a:t>As such, player will retrieve his starter weapon for this part by training with is troupe.</a:t>
            </a:r>
          </a:p>
          <a:p>
            <a:pPr marL="171450" indent="-171450" algn="just">
              <a:buClr>
                <a:schemeClr val="tx1"/>
              </a:buClr>
              <a:buFont typeface="Arial" panose="020B0604020202020204" pitchFamily="34" charset="0"/>
              <a:buChar char="•"/>
            </a:pPr>
            <a:r>
              <a:rPr lang="en-SG" sz="1600" dirty="0"/>
              <a:t>As the player starts training with his troupe ,there is a large commotion about his other troupe being teleported or even start war.</a:t>
            </a:r>
          </a:p>
          <a:p>
            <a:pPr marL="171450" indent="-171450" algn="just">
              <a:buClr>
                <a:schemeClr val="tx1"/>
              </a:buClr>
              <a:buFont typeface="Arial" panose="020B0604020202020204" pitchFamily="34" charset="0"/>
              <a:buChar char="•"/>
            </a:pPr>
            <a:r>
              <a:rPr lang="en-SG" sz="1600" dirty="0"/>
              <a:t>Player’s objective for this dimension will be stopping the enemies from being teleported to another dimension or prevent from further war.</a:t>
            </a:r>
          </a:p>
          <a:p>
            <a:pPr marL="171450" indent="-171450" algn="just">
              <a:buClr>
                <a:schemeClr val="tx1"/>
              </a:buClr>
              <a:buFont typeface="Arial" panose="020B0604020202020204" pitchFamily="34" charset="0"/>
              <a:buChar char="•"/>
            </a:pPr>
            <a:r>
              <a:rPr lang="en-SG" sz="1600" dirty="0"/>
              <a:t>The player has to eliminate all enemies for this level and escape </a:t>
            </a:r>
            <a:r>
              <a:rPr lang="en-SG" sz="1600" dirty="0" err="1"/>
              <a:t>Izzuka</a:t>
            </a:r>
            <a:r>
              <a:rPr lang="en-SG" sz="1600" dirty="0"/>
              <a:t> </a:t>
            </a:r>
            <a:r>
              <a:rPr lang="en-SG" sz="1600" dirty="0" err="1"/>
              <a:t>Wajo</a:t>
            </a:r>
            <a:r>
              <a:rPr lang="en-SG" sz="1600" dirty="0"/>
              <a:t> before going to the next destination(village)</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2050" name="Picture 2">
            <a:extLst>
              <a:ext uri="{FF2B5EF4-FFF2-40B4-BE49-F238E27FC236}">
                <a16:creationId xmlns:a16="http://schemas.microsoft.com/office/drawing/2014/main" id="{92A03E63-0AFC-8362-A524-160F29AF5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641338"/>
            <a:ext cx="4161663" cy="25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07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I</a:t>
            </a:r>
            <a:r>
              <a:rPr lang="en-SG" sz="2400" b="1" dirty="0" err="1">
                <a:solidFill>
                  <a:srgbClr val="323B4A"/>
                </a:solidFill>
                <a:latin typeface="+mn-lt"/>
              </a:rPr>
              <a:t>zzuka</a:t>
            </a:r>
            <a:r>
              <a:rPr lang="en-SG" sz="2400" b="1" dirty="0">
                <a:solidFill>
                  <a:srgbClr val="323B4A"/>
                </a:solidFill>
                <a:latin typeface="+mn-lt"/>
              </a:rPr>
              <a:t> </a:t>
            </a:r>
            <a:r>
              <a:rPr lang="en-SG" sz="2400" b="1" dirty="0" err="1">
                <a:solidFill>
                  <a:srgbClr val="323B4A"/>
                </a:solidFill>
                <a:latin typeface="+mn-lt"/>
              </a:rPr>
              <a:t>Wajo</a:t>
            </a:r>
            <a:r>
              <a:rPr lang="en-SG" sz="2400" b="1" dirty="0">
                <a:solidFill>
                  <a:srgbClr val="323B4A"/>
                </a:solidFill>
                <a:latin typeface="+mn-lt"/>
              </a:rPr>
              <a:t>(Enemies)</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4199295" y="1461351"/>
            <a:ext cx="2220166" cy="1877437"/>
          </a:xfrm>
          <a:prstGeom prst="rect">
            <a:avLst/>
          </a:prstGeom>
          <a:noFill/>
        </p:spPr>
        <p:txBody>
          <a:bodyPr wrap="square">
            <a:spAutoFit/>
          </a:bodyPr>
          <a:lstStyle/>
          <a:p>
            <a:pPr algn="just">
              <a:buClr>
                <a:schemeClr val="tx1"/>
              </a:buClr>
            </a:pPr>
            <a:r>
              <a:rPr lang="en-SG" sz="1600" i="0" dirty="0" err="1">
                <a:effectLst/>
                <a:latin typeface="+mn-lt"/>
              </a:rPr>
              <a:t>Izzuka</a:t>
            </a:r>
            <a:r>
              <a:rPr lang="en-SG" sz="1600" i="0" dirty="0">
                <a:effectLst/>
                <a:latin typeface="+mn-lt"/>
              </a:rPr>
              <a:t> </a:t>
            </a:r>
            <a:r>
              <a:rPr lang="en-SG" sz="1600" i="0" dirty="0" err="1">
                <a:effectLst/>
                <a:latin typeface="+mn-lt"/>
              </a:rPr>
              <a:t>Wajo</a:t>
            </a:r>
            <a:r>
              <a:rPr lang="en-SG" sz="1600" i="0" dirty="0">
                <a:effectLst/>
                <a:latin typeface="+mn-lt"/>
              </a:rPr>
              <a:t> will feature Japanese soldier dressed like a samurai for the enemies.</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3074" name="Picture 2" descr="Samurai - Wikipedia">
            <a:extLst>
              <a:ext uri="{FF2B5EF4-FFF2-40B4-BE49-F238E27FC236}">
                <a16:creationId xmlns:a16="http://schemas.microsoft.com/office/drawing/2014/main" id="{DF4BC372-1DC7-E2E4-8575-62ECB4E7A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535996"/>
            <a:ext cx="3608355" cy="4727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F231B4-45B2-D908-7ED1-5FE0D3A34FBD}"/>
              </a:ext>
            </a:extLst>
          </p:cNvPr>
          <p:cNvSpPr txBox="1"/>
          <p:nvPr/>
        </p:nvSpPr>
        <p:spPr>
          <a:xfrm>
            <a:off x="520182" y="889665"/>
            <a:ext cx="3679113" cy="646331"/>
          </a:xfrm>
          <a:prstGeom prst="rect">
            <a:avLst/>
          </a:prstGeom>
          <a:noFill/>
        </p:spPr>
        <p:txBody>
          <a:bodyPr wrap="square">
            <a:spAutoFit/>
          </a:bodyPr>
          <a:lstStyle/>
          <a:p>
            <a:pPr algn="just">
              <a:buClr>
                <a:schemeClr val="tx1"/>
              </a:buClr>
            </a:pPr>
            <a:r>
              <a:rPr lang="en-US" dirty="0"/>
              <a:t>A</a:t>
            </a:r>
            <a:r>
              <a:rPr lang="en-SG" dirty="0" err="1"/>
              <a:t>lpha’s</a:t>
            </a:r>
            <a:r>
              <a:rPr lang="en-SG" dirty="0"/>
              <a:t> 16</a:t>
            </a:r>
            <a:r>
              <a:rPr lang="en-SG" baseline="30000" dirty="0"/>
              <a:t>th</a:t>
            </a:r>
            <a:r>
              <a:rPr lang="en-SG" dirty="0"/>
              <a:t> century</a:t>
            </a:r>
          </a:p>
          <a:p>
            <a:pPr algn="just">
              <a:buClr>
                <a:schemeClr val="tx1"/>
              </a:buClr>
            </a:pPr>
            <a:r>
              <a:rPr lang="en-SG" dirty="0"/>
              <a:t>Japanese </a:t>
            </a:r>
            <a:r>
              <a:rPr lang="en-SG" dirty="0" err="1"/>
              <a:t>soilder</a:t>
            </a:r>
            <a:r>
              <a:rPr lang="en-SG" dirty="0"/>
              <a:t> </a:t>
            </a:r>
            <a:endParaRPr lang="en-SG" sz="1800" i="0" dirty="0">
              <a:effectLst/>
              <a:latin typeface="+mn-lt"/>
            </a:endParaRPr>
          </a:p>
        </p:txBody>
      </p:sp>
      <p:pic>
        <p:nvPicPr>
          <p:cNvPr id="3076" name="Picture 4" descr="Antique Japanese daishō, the traditional pairing of two Japanese weapons which were the symbol of the samurai, showing the traditional Japanese sword cases (koshirae) and the difference in size between the katana (bottom) and the smaller wakizashi (top).  ">
            <a:extLst>
              <a:ext uri="{FF2B5EF4-FFF2-40B4-BE49-F238E27FC236}">
                <a16:creationId xmlns:a16="http://schemas.microsoft.com/office/drawing/2014/main" id="{70B534A5-BD0B-A99F-3A8B-C568F7721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4439996"/>
            <a:ext cx="3962010" cy="1823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55A03F-E37A-7A2B-84BD-05C333E23165}"/>
              </a:ext>
            </a:extLst>
          </p:cNvPr>
          <p:cNvSpPr txBox="1"/>
          <p:nvPr/>
        </p:nvSpPr>
        <p:spPr>
          <a:xfrm>
            <a:off x="5805097" y="3870609"/>
            <a:ext cx="5795963" cy="1138773"/>
          </a:xfrm>
          <a:prstGeom prst="rect">
            <a:avLst/>
          </a:prstGeom>
          <a:noFill/>
        </p:spPr>
        <p:txBody>
          <a:bodyPr wrap="square">
            <a:spAutoFit/>
          </a:bodyPr>
          <a:lstStyle/>
          <a:p>
            <a:pPr algn="just">
              <a:buClr>
                <a:schemeClr val="tx1"/>
              </a:buClr>
            </a:pPr>
            <a:r>
              <a:rPr lang="en-SG" sz="1600" i="0" dirty="0">
                <a:effectLst/>
                <a:latin typeface="+mn-lt"/>
              </a:rPr>
              <a:t>Enemies will hold katana sword and teleporting stone as weapon </a:t>
            </a:r>
            <a:endParaRPr lang="en-SG" sz="1600" dirty="0"/>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3078" name="Picture 6">
            <a:extLst>
              <a:ext uri="{FF2B5EF4-FFF2-40B4-BE49-F238E27FC236}">
                <a16:creationId xmlns:a16="http://schemas.microsoft.com/office/drawing/2014/main" id="{559A8ED0-BFF6-8551-AD8C-C826F66B6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097" y="4439995"/>
            <a:ext cx="1833953" cy="183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34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5442F5-008D-CA80-3D76-99F251018DE4}"/>
              </a:ext>
            </a:extLst>
          </p:cNvPr>
          <p:cNvSpPr>
            <a:spLocks noGrp="1"/>
          </p:cNvSpPr>
          <p:nvPr>
            <p:ph type="title"/>
          </p:nvPr>
        </p:nvSpPr>
        <p:spPr>
          <a:xfrm>
            <a:off x="590940" y="167951"/>
            <a:ext cx="7686366" cy="435651"/>
          </a:xfrm>
        </p:spPr>
        <p:txBody>
          <a:bodyPr/>
          <a:lstStyle/>
          <a:p>
            <a:r>
              <a:rPr lang="en-US" sz="2400" b="1" dirty="0">
                <a:solidFill>
                  <a:srgbClr val="323B4A"/>
                </a:solidFill>
                <a:latin typeface="+mn-lt"/>
              </a:rPr>
              <a:t>I</a:t>
            </a:r>
            <a:r>
              <a:rPr lang="en-SG" sz="2400" b="1" dirty="0" err="1">
                <a:solidFill>
                  <a:srgbClr val="323B4A"/>
                </a:solidFill>
                <a:latin typeface="+mn-lt"/>
              </a:rPr>
              <a:t>zzuka</a:t>
            </a:r>
            <a:r>
              <a:rPr lang="en-SG" sz="2400" b="1" dirty="0">
                <a:solidFill>
                  <a:srgbClr val="323B4A"/>
                </a:solidFill>
                <a:latin typeface="+mn-lt"/>
              </a:rPr>
              <a:t> Village</a:t>
            </a:r>
            <a:endParaRPr lang="en-SG" sz="2400" b="1" dirty="0">
              <a:latin typeface="+mn-lt"/>
            </a:endParaRPr>
          </a:p>
        </p:txBody>
      </p:sp>
      <p:sp>
        <p:nvSpPr>
          <p:cNvPr id="4" name="TextBox 3">
            <a:extLst>
              <a:ext uri="{FF2B5EF4-FFF2-40B4-BE49-F238E27FC236}">
                <a16:creationId xmlns:a16="http://schemas.microsoft.com/office/drawing/2014/main" id="{A79A1A03-F652-DC0B-1F9A-409C618BDF6E}"/>
              </a:ext>
            </a:extLst>
          </p:cNvPr>
          <p:cNvSpPr txBox="1"/>
          <p:nvPr/>
        </p:nvSpPr>
        <p:spPr>
          <a:xfrm>
            <a:off x="4833782" y="1535996"/>
            <a:ext cx="6474920" cy="3847207"/>
          </a:xfrm>
          <a:prstGeom prst="rect">
            <a:avLst/>
          </a:prstGeom>
          <a:noFill/>
        </p:spPr>
        <p:txBody>
          <a:bodyPr wrap="square">
            <a:spAutoFit/>
          </a:bodyPr>
          <a:lstStyle/>
          <a:p>
            <a:pPr marL="171450" indent="-171450" algn="just">
              <a:buClr>
                <a:schemeClr val="tx1"/>
              </a:buClr>
              <a:buFont typeface="Arial" panose="020B0604020202020204" pitchFamily="34" charset="0"/>
              <a:buChar char="•"/>
            </a:pPr>
            <a:r>
              <a:rPr lang="en-SG" sz="1600" dirty="0"/>
              <a:t>After player has eliminate all enemies and has escape from </a:t>
            </a:r>
            <a:r>
              <a:rPr lang="en-SG" sz="1600" dirty="0" err="1"/>
              <a:t>Izzuka</a:t>
            </a:r>
            <a:r>
              <a:rPr lang="en-SG" sz="1600" dirty="0"/>
              <a:t> </a:t>
            </a:r>
            <a:r>
              <a:rPr lang="en-SG" sz="1600" dirty="0" err="1"/>
              <a:t>wajio,he</a:t>
            </a:r>
            <a:r>
              <a:rPr lang="en-SG" sz="1600" dirty="0"/>
              <a:t> will then go to the village ,to find out that the village people has also been teleported away to another dimension and taken over by the enemies.</a:t>
            </a:r>
          </a:p>
          <a:p>
            <a:pPr marL="171450" indent="-171450" algn="just">
              <a:buClr>
                <a:schemeClr val="tx1"/>
              </a:buClr>
              <a:buFont typeface="Arial" panose="020B0604020202020204" pitchFamily="34" charset="0"/>
              <a:buChar char="•"/>
            </a:pPr>
            <a:r>
              <a:rPr lang="en-SG" sz="1600" dirty="0"/>
              <a:t>Player will also face Wander Alpha who is the main boss of his troupe where he wander everywhere around the village.</a:t>
            </a:r>
          </a:p>
          <a:p>
            <a:pPr marL="171450" indent="-171450" algn="just">
              <a:buClr>
                <a:schemeClr val="tx1"/>
              </a:buClr>
              <a:buFont typeface="Arial" panose="020B0604020202020204" pitchFamily="34" charset="0"/>
              <a:buChar char="•"/>
            </a:pPr>
            <a:r>
              <a:rPr lang="en-SG" sz="1600" dirty="0"/>
              <a:t>Player will then need to strategize to stop Alpha from causing havoc</a:t>
            </a:r>
          </a:p>
          <a:p>
            <a:pPr marL="171450" indent="-171450" algn="just">
              <a:buClr>
                <a:schemeClr val="tx1"/>
              </a:buClr>
              <a:buFont typeface="Arial" panose="020B0604020202020204" pitchFamily="34" charset="0"/>
              <a:buChar char="•"/>
            </a:pPr>
            <a:r>
              <a:rPr lang="en-SG" sz="1600" dirty="0"/>
              <a:t>Player do not need to kill the enemies bust must stay out alive in the village</a:t>
            </a:r>
          </a:p>
          <a:p>
            <a:pPr marL="171450" indent="-171450" algn="just">
              <a:buClr>
                <a:schemeClr val="tx1"/>
              </a:buClr>
              <a:buFont typeface="Arial" panose="020B0604020202020204" pitchFamily="34" charset="0"/>
              <a:buChar char="•"/>
            </a:pPr>
            <a:r>
              <a:rPr lang="en-SG" sz="1600" dirty="0"/>
              <a:t>However, the Alpha is scripted to win against </a:t>
            </a:r>
            <a:r>
              <a:rPr lang="en-SG" sz="1600" dirty="0" err="1"/>
              <a:t>Anzu</a:t>
            </a:r>
            <a:r>
              <a:rPr lang="en-SG" sz="1600" dirty="0"/>
              <a:t>. </a:t>
            </a:r>
            <a:r>
              <a:rPr lang="en-SG" sz="1600" dirty="0" err="1"/>
              <a:t>Anzu’s</a:t>
            </a:r>
            <a:r>
              <a:rPr lang="en-SG" sz="1600" dirty="0"/>
              <a:t> defeat and subsequent teleportation to another dimension (Modern </a:t>
            </a:r>
            <a:r>
              <a:rPr lang="en-SG" sz="1600" dirty="0" err="1"/>
              <a:t>Sekai</a:t>
            </a:r>
            <a:r>
              <a:rPr lang="en-SG" sz="1600" dirty="0"/>
              <a:t>) is the beginning of the story.</a:t>
            </a:r>
          </a:p>
          <a:p>
            <a:pPr marL="171450" indent="-171450" algn="just">
              <a:buClr>
                <a:schemeClr val="tx1"/>
              </a:buClr>
              <a:buFont typeface="Arial" panose="020B0604020202020204" pitchFamily="34" charset="0"/>
              <a:buChar char="•"/>
            </a:pPr>
            <a:endParaRPr lang="en-SG" sz="1200" dirty="0"/>
          </a:p>
          <a:p>
            <a:pPr marL="171450" indent="-171450" algn="just">
              <a:buClr>
                <a:schemeClr val="tx1"/>
              </a:buClr>
              <a:buFont typeface="Arial" panose="020B0604020202020204" pitchFamily="34" charset="0"/>
              <a:buChar char="•"/>
            </a:pPr>
            <a:endParaRPr lang="en-SG" sz="1200" i="0" dirty="0">
              <a:effectLst/>
              <a:latin typeface="+mn-lt"/>
            </a:endParaRPr>
          </a:p>
          <a:p>
            <a:pPr algn="just">
              <a:buClr>
                <a:schemeClr val="tx1"/>
              </a:buClr>
            </a:pPr>
            <a:endParaRPr lang="en-SG" sz="1200" dirty="0"/>
          </a:p>
        </p:txBody>
      </p:sp>
      <p:pic>
        <p:nvPicPr>
          <p:cNvPr id="2" name="Picture 4" descr="Get lost in Japan's ancient samurai town - BBC Travel">
            <a:extLst>
              <a:ext uri="{FF2B5EF4-FFF2-40B4-BE49-F238E27FC236}">
                <a16:creationId xmlns:a16="http://schemas.microsoft.com/office/drawing/2014/main" id="{D61C1535-5D4B-45B2-E0C5-BDFA0291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0" y="1978703"/>
            <a:ext cx="4242842" cy="238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950470"/>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C74EDC3-6C87-4699-93BC-02BA54C8E0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party</Template>
  <TotalTime>1939</TotalTime>
  <Words>1938</Words>
  <Application>Microsoft Office PowerPoint</Application>
  <PresentationFormat>Widescreen</PresentationFormat>
  <Paragraphs>208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Century Gothic</vt:lpstr>
      <vt:lpstr>RetrospectVTI</vt:lpstr>
      <vt:lpstr>Game Design Assignment 2.1</vt:lpstr>
      <vt:lpstr>Introduction</vt:lpstr>
      <vt:lpstr>Target Audience</vt:lpstr>
      <vt:lpstr>Story of All over Different Sekai</vt:lpstr>
      <vt:lpstr>World Map of All over Different Sekai</vt:lpstr>
      <vt:lpstr>Breakdown of Izzuka Sekai</vt:lpstr>
      <vt:lpstr>Izzuka Wajo</vt:lpstr>
      <vt:lpstr>Izzuka Wajo(Enemies)</vt:lpstr>
      <vt:lpstr>Izzuka Village</vt:lpstr>
      <vt:lpstr>Izzuka Village(Enemies)</vt:lpstr>
      <vt:lpstr>Izzuka Village(Boss)</vt:lpstr>
      <vt:lpstr>Prince Anzu(Player) in Izzuka Sekai</vt:lpstr>
      <vt:lpstr>Breakdown of Modern Sekai</vt:lpstr>
      <vt:lpstr>Apartment Area</vt:lpstr>
      <vt:lpstr>Apartment Area(Enemies)</vt:lpstr>
      <vt:lpstr>Apartment Area(Ally)</vt:lpstr>
      <vt:lpstr>City</vt:lpstr>
      <vt:lpstr>City(Wave 1 Enemies)</vt:lpstr>
      <vt:lpstr>City(Wave 2 Enemies)</vt:lpstr>
      <vt:lpstr>City(Boss)</vt:lpstr>
      <vt:lpstr>City(Player and allies weapon)</vt:lpstr>
      <vt:lpstr>Player Progression at Izzuka Sekai</vt:lpstr>
      <vt:lpstr>Player progression of Modern Sekai</vt:lpstr>
      <vt:lpstr>Game Flow of All over the Sekai</vt:lpstr>
      <vt:lpstr>Reference</vt:lpstr>
      <vt:lpstr>Reference</vt:lpstr>
      <vt:lpstr>Reference</vt:lpstr>
      <vt:lpstr>Reference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Assignment 1</dc:title>
  <dc:creator>TAN YAN JUN</dc:creator>
  <cp:lastModifiedBy>XRE 123</cp:lastModifiedBy>
  <cp:revision>168</cp:revision>
  <dcterms:created xsi:type="dcterms:W3CDTF">2023-01-06T09:17:43Z</dcterms:created>
  <dcterms:modified xsi:type="dcterms:W3CDTF">2023-02-06T07:08:15Z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